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1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1"/>
  </p:notesMasterIdLst>
  <p:sldIdLst>
    <p:sldId id="330" r:id="rId3"/>
    <p:sldId id="283" r:id="rId4"/>
    <p:sldId id="282" r:id="rId5"/>
    <p:sldId id="292" r:id="rId6"/>
    <p:sldId id="259" r:id="rId7"/>
    <p:sldId id="266" r:id="rId8"/>
    <p:sldId id="317" r:id="rId9"/>
    <p:sldId id="294" r:id="rId10"/>
    <p:sldId id="287" r:id="rId11"/>
    <p:sldId id="331" r:id="rId12"/>
    <p:sldId id="332" r:id="rId13"/>
    <p:sldId id="298" r:id="rId14"/>
    <p:sldId id="274" r:id="rId15"/>
    <p:sldId id="334" r:id="rId16"/>
    <p:sldId id="335" r:id="rId17"/>
    <p:sldId id="336" r:id="rId18"/>
    <p:sldId id="347" r:id="rId19"/>
    <p:sldId id="348" r:id="rId20"/>
    <p:sldId id="279" r:id="rId21"/>
    <p:sldId id="349" r:id="rId22"/>
    <p:sldId id="350" r:id="rId23"/>
    <p:sldId id="351" r:id="rId24"/>
    <p:sldId id="337" r:id="rId25"/>
    <p:sldId id="288" r:id="rId26"/>
    <p:sldId id="339" r:id="rId27"/>
    <p:sldId id="280" r:id="rId28"/>
    <p:sldId id="340" r:id="rId29"/>
    <p:sldId id="295" r:id="rId30"/>
    <p:sldId id="341" r:id="rId31"/>
    <p:sldId id="342" r:id="rId32"/>
    <p:sldId id="290" r:id="rId33"/>
    <p:sldId id="344" r:id="rId34"/>
    <p:sldId id="285" r:id="rId35"/>
    <p:sldId id="301" r:id="rId36"/>
    <p:sldId id="277" r:id="rId37"/>
    <p:sldId id="299" r:id="rId38"/>
    <p:sldId id="300" r:id="rId39"/>
    <p:sldId id="346" r:id="rId40"/>
  </p:sldIdLst>
  <p:sldSz cx="12192000" cy="6858000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아늑한 집" id="{B4D07E4C-D27D-4B28-99C6-D05EDA1D191D}">
          <p14:sldIdLst>
            <p14:sldId id="330"/>
            <p14:sldId id="283"/>
            <p14:sldId id="282"/>
            <p14:sldId id="292"/>
          </p14:sldIdLst>
        </p14:section>
        <p14:section name="개발개요" id="{1FA1E382-8FC7-4225-828A-45A2D68581B4}">
          <p14:sldIdLst>
            <p14:sldId id="259"/>
            <p14:sldId id="266"/>
            <p14:sldId id="317"/>
            <p14:sldId id="294"/>
            <p14:sldId id="287"/>
          </p14:sldIdLst>
        </p14:section>
        <p14:section name="mainpage" id="{89ADE8B7-D737-4BD7-AC7D-A3CFF00D854B}">
          <p14:sldIdLst>
            <p14:sldId id="331"/>
            <p14:sldId id="332"/>
            <p14:sldId id="298"/>
          </p14:sldIdLst>
        </p14:section>
        <p14:section name="공통" id="{978BB761-434B-4A8B-A088-6E1100EDABA8}">
          <p14:sldIdLst>
            <p14:sldId id="274"/>
            <p14:sldId id="334"/>
          </p14:sldIdLst>
        </p14:section>
        <p14:section name="회원관리" id="{F687FEBE-F6BD-49F1-9326-FA2F6AF888C6}">
          <p14:sldIdLst>
            <p14:sldId id="335"/>
            <p14:sldId id="336"/>
            <p14:sldId id="347"/>
            <p14:sldId id="348"/>
          </p14:sldIdLst>
        </p14:section>
        <p14:section name="방 정보관리" id="{6BF4378D-46D9-4C81-930A-ED783494D89E}">
          <p14:sldIdLst>
            <p14:sldId id="279"/>
            <p14:sldId id="349"/>
            <p14:sldId id="350"/>
            <p14:sldId id="351"/>
            <p14:sldId id="337"/>
            <p14:sldId id="288"/>
            <p14:sldId id="339"/>
            <p14:sldId id="280"/>
            <p14:sldId id="340"/>
            <p14:sldId id="295"/>
            <p14:sldId id="341"/>
          </p14:sldIdLst>
        </p14:section>
        <p14:section name="업체정보관리" id="{BAF71867-BC49-4308-B71C-CC1F2E9D6562}">
          <p14:sldIdLst>
            <p14:sldId id="342"/>
            <p14:sldId id="290"/>
            <p14:sldId id="344"/>
          </p14:sldIdLst>
        </p14:section>
        <p14:section name="서비스관리" id="{37F1F11A-7C5B-400C-8712-65AE4E624056}">
          <p14:sldIdLst>
            <p14:sldId id="285"/>
          </p14:sldIdLst>
        </p14:section>
        <p14:section name="컨설팅정보관리" id="{ED9DBF37-2B3F-4C58-A150-20FE2BA00AB6}">
          <p14:sldIdLst>
            <p14:sldId id="301"/>
            <p14:sldId id="277"/>
            <p14:sldId id="299"/>
            <p14:sldId id="300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ghyeon Jo" initials="yJ" lastIdx="1" clrIdx="0">
    <p:extLst>
      <p:ext uri="{19B8F6BF-5375-455C-9EA6-DF929625EA0E}">
        <p15:presenceInfo xmlns:p15="http://schemas.microsoft.com/office/powerpoint/2012/main" userId="73aff5c60f005b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F7F7F7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97" autoAdjust="0"/>
    <p:restoredTop sz="95481" autoAdjust="0"/>
  </p:normalViewPr>
  <p:slideViewPr>
    <p:cSldViewPr snapToGrid="0">
      <p:cViewPr varScale="1">
        <p:scale>
          <a:sx n="64" d="100"/>
          <a:sy n="64" d="100"/>
        </p:scale>
        <p:origin x="84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F18A9-4C68-44BA-89AA-2CD17216A3FA}" type="datetimeFigureOut">
              <a:rPr lang="ko-KR" altLang="en-US" smtClean="0"/>
              <a:t>2017-03-10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810125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A272D-B878-4622-A287-FD2B452B8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9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A272D-B878-4622-A287-FD2B452B88F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04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3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927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509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늑한 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40016" y="316925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</a:t>
            </a:r>
            <a:endParaRPr lang="ko-KR" altLang="en-US" b="1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760726" y="2368214"/>
            <a:ext cx="9590897" cy="2987558"/>
            <a:chOff x="2813919" y="2272123"/>
            <a:chExt cx="8363883" cy="2523950"/>
          </a:xfrm>
        </p:grpSpPr>
        <p:grpSp>
          <p:nvGrpSpPr>
            <p:cNvPr id="5" name="Group Box"/>
            <p:cNvGrpSpPr/>
            <p:nvPr>
              <p:custDataLst>
                <p:tags r:id="rId1"/>
              </p:custDataLst>
            </p:nvPr>
          </p:nvGrpSpPr>
          <p:grpSpPr>
            <a:xfrm>
              <a:off x="2813919" y="2272123"/>
              <a:ext cx="8363883" cy="2523950"/>
              <a:chOff x="607237" y="1201594"/>
              <a:chExt cx="1828800" cy="1740979"/>
            </a:xfrm>
          </p:grpSpPr>
          <p:sp>
            <p:nvSpPr>
              <p:cNvPr id="22" name="Panel"/>
              <p:cNvSpPr/>
              <p:nvPr>
                <p:custDataLst>
                  <p:tags r:id="rId2"/>
                </p:custDataLst>
              </p:nvPr>
            </p:nvSpPr>
            <p:spPr>
              <a:xfrm>
                <a:off x="607237" y="1296653"/>
                <a:ext cx="1828800" cy="164592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Label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07237" y="1201594"/>
                <a:ext cx="160803" cy="1901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36576" tIns="9144" rIns="36576" bIns="9144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b="1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조직도</a:t>
                </a:r>
                <a:endPara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299351" y="2727284"/>
              <a:ext cx="7531787" cy="1601252"/>
              <a:chOff x="3299351" y="2727284"/>
              <a:chExt cx="7531787" cy="160125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3299351" y="2727284"/>
                <a:ext cx="1123407" cy="1572458"/>
                <a:chOff x="4114208" y="-1245588"/>
                <a:chExt cx="1123407" cy="1572458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4262109" y="-858327"/>
                  <a:ext cx="9755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마케팅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&amp;</a:t>
                  </a:r>
                </a:p>
                <a:p>
                  <a:r>
                    <a:rPr lang="ko-KR" altLang="en-US" dirty="0" smtClean="0"/>
                    <a:t>디자인 </a:t>
                  </a:r>
                  <a:endParaRPr lang="ko-KR" altLang="en-US" dirty="0"/>
                </a:p>
              </p:txBody>
            </p:sp>
            <p:sp>
              <p:nvSpPr>
                <p:cNvPr id="21" name="Oval"/>
                <p:cNvSpPr/>
                <p:nvPr/>
              </p:nvSpPr>
              <p:spPr>
                <a:xfrm>
                  <a:off x="4114208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4839269" y="2756078"/>
                <a:ext cx="1123407" cy="1572458"/>
                <a:chOff x="5154440" y="-1245588"/>
                <a:chExt cx="1123407" cy="1572458"/>
              </a:xfrm>
            </p:grpSpPr>
            <p:sp>
              <p:nvSpPr>
                <p:cNvPr id="18" name="Oval"/>
                <p:cNvSpPr/>
                <p:nvPr/>
              </p:nvSpPr>
              <p:spPr>
                <a:xfrm>
                  <a:off x="5154440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5411642" y="-849383"/>
                  <a:ext cx="827605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개발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&amp;       </a:t>
                  </a:r>
                </a:p>
                <a:p>
                  <a:r>
                    <a:rPr lang="ko-KR" altLang="en-US" dirty="0" smtClean="0"/>
                    <a:t>기획 </a:t>
                  </a:r>
                  <a:endParaRPr lang="ko-KR" altLang="en-US" dirty="0"/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6355676" y="2756078"/>
                <a:ext cx="1215838" cy="1572458"/>
                <a:chOff x="6820173" y="-1328551"/>
                <a:chExt cx="1215838" cy="1572458"/>
              </a:xfrm>
            </p:grpSpPr>
            <p:sp>
              <p:nvSpPr>
                <p:cNvPr id="16" name="Oval"/>
                <p:cNvSpPr/>
                <p:nvPr/>
              </p:nvSpPr>
              <p:spPr>
                <a:xfrm>
                  <a:off x="6820173" y="-1328551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912605" y="-892792"/>
                  <a:ext cx="11234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  영업</a:t>
                  </a:r>
                  <a:endParaRPr lang="ko-KR" altLang="en-US" dirty="0"/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9435512" y="2756078"/>
                <a:ext cx="1395626" cy="1572458"/>
                <a:chOff x="6820174" y="-1337494"/>
                <a:chExt cx="1395626" cy="1572458"/>
              </a:xfrm>
            </p:grpSpPr>
            <p:sp>
              <p:nvSpPr>
                <p:cNvPr id="14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912607" y="-941289"/>
                  <a:ext cx="1303193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  기획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개발지원</a:t>
                  </a:r>
                  <a:endParaRPr lang="ko-KR" altLang="en-US" dirty="0"/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7895594" y="2756078"/>
                <a:ext cx="1632350" cy="1572458"/>
                <a:chOff x="6820174" y="-1337494"/>
                <a:chExt cx="1632350" cy="1572458"/>
              </a:xfrm>
            </p:grpSpPr>
            <p:sp>
              <p:nvSpPr>
                <p:cNvPr id="12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912606" y="-891240"/>
                  <a:ext cx="1539918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영업지원</a:t>
                  </a:r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88363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971EBF-B6B7-4568-AA95-B65874C39AF8}" type="datetimeFigureOut">
              <a:rPr lang="ko-KR" altLang="en-US" smtClean="0"/>
              <a:t>2017-03-10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7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4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2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82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2017-03-10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081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2017-03-10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7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2017-03-10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0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4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71EBF-B6B7-4568-AA95-B65874C39AF8}" type="datetimeFigureOut">
              <a:rPr lang="ko-KR" altLang="en-US" smtClean="0"/>
              <a:t>2017-03-10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86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27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26" Type="http://schemas.openxmlformats.org/officeDocument/2006/relationships/image" Target="../media/image20.png"/><Relationship Id="rId3" Type="http://schemas.openxmlformats.org/officeDocument/2006/relationships/tags" Target="../tags/tag1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5" Type="http://schemas.openxmlformats.org/officeDocument/2006/relationships/image" Target="../media/image19.png"/><Relationship Id="rId2" Type="http://schemas.openxmlformats.org/officeDocument/2006/relationships/tags" Target="../tags/tag18.xml"/><Relationship Id="rId16" Type="http://schemas.openxmlformats.org/officeDocument/2006/relationships/tags" Target="../tags/tag32.xml"/><Relationship Id="rId20" Type="http://schemas.openxmlformats.org/officeDocument/2006/relationships/tags" Target="../tags/tag36.xml"/><Relationship Id="rId29" Type="http://schemas.openxmlformats.org/officeDocument/2006/relationships/image" Target="../media/image23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image" Target="../media/image18.png"/><Relationship Id="rId32" Type="http://schemas.openxmlformats.org/officeDocument/2006/relationships/image" Target="../media/image26.jpeg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23" Type="http://schemas.openxmlformats.org/officeDocument/2006/relationships/image" Target="../media/image17.png"/><Relationship Id="rId28" Type="http://schemas.openxmlformats.org/officeDocument/2006/relationships/image" Target="../media/image22.jpeg"/><Relationship Id="rId10" Type="http://schemas.openxmlformats.org/officeDocument/2006/relationships/tags" Target="../tags/tag26.xml"/><Relationship Id="rId19" Type="http://schemas.openxmlformats.org/officeDocument/2006/relationships/tags" Target="../tags/tag35.xml"/><Relationship Id="rId31" Type="http://schemas.openxmlformats.org/officeDocument/2006/relationships/image" Target="../media/image25.png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Relationship Id="rId22" Type="http://schemas.openxmlformats.org/officeDocument/2006/relationships/hyperlink" Target="http://zipdoc.co.kr/zws/partner/detail.do?partner_id=32" TargetMode="External"/><Relationship Id="rId27" Type="http://schemas.openxmlformats.org/officeDocument/2006/relationships/image" Target="../media/image21.png"/><Relationship Id="rId30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image" Target="../media/image22.jpeg"/><Relationship Id="rId3" Type="http://schemas.openxmlformats.org/officeDocument/2006/relationships/tags" Target="../tags/tag3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21.png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image" Target="../media/image25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19.png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18.png"/><Relationship Id="rId28" Type="http://schemas.openxmlformats.org/officeDocument/2006/relationships/image" Target="../media/image24.png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image" Target="../media/image17.png"/><Relationship Id="rId27" Type="http://schemas.openxmlformats.org/officeDocument/2006/relationships/image" Target="../media/image23.png"/><Relationship Id="rId30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28.JPG"/><Relationship Id="rId18" Type="http://schemas.openxmlformats.org/officeDocument/2006/relationships/image" Target="../media/image32.png"/><Relationship Id="rId3" Type="http://schemas.openxmlformats.org/officeDocument/2006/relationships/tags" Target="../tags/tag59.xml"/><Relationship Id="rId21" Type="http://schemas.openxmlformats.org/officeDocument/2006/relationships/image" Target="../media/image25.png"/><Relationship Id="rId7" Type="http://schemas.openxmlformats.org/officeDocument/2006/relationships/tags" Target="../tags/tag63.xml"/><Relationship Id="rId12" Type="http://schemas.openxmlformats.org/officeDocument/2006/relationships/image" Target="../media/image27.JPG"/><Relationship Id="rId17" Type="http://schemas.openxmlformats.org/officeDocument/2006/relationships/image" Target="../media/image31.png"/><Relationship Id="rId2" Type="http://schemas.openxmlformats.org/officeDocument/2006/relationships/tags" Target="../tags/tag58.xml"/><Relationship Id="rId16" Type="http://schemas.openxmlformats.org/officeDocument/2006/relationships/image" Target="../media/image30.png"/><Relationship Id="rId20" Type="http://schemas.openxmlformats.org/officeDocument/2006/relationships/image" Target="../media/image24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1.xml"/><Relationship Id="rId15" Type="http://schemas.openxmlformats.org/officeDocument/2006/relationships/hyperlink" Target="http://apis.map.daum.net/" TargetMode="External"/><Relationship Id="rId10" Type="http://schemas.openxmlformats.org/officeDocument/2006/relationships/tags" Target="../tags/tag66.xml"/><Relationship Id="rId19" Type="http://schemas.openxmlformats.org/officeDocument/2006/relationships/image" Target="../media/image23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image" Target="../media/image29.JPG"/><Relationship Id="rId2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image" Target="../media/image28.JPG"/><Relationship Id="rId18" Type="http://schemas.openxmlformats.org/officeDocument/2006/relationships/image" Target="../media/image32.png"/><Relationship Id="rId3" Type="http://schemas.openxmlformats.org/officeDocument/2006/relationships/tags" Target="../tags/tag69.xml"/><Relationship Id="rId21" Type="http://schemas.openxmlformats.org/officeDocument/2006/relationships/image" Target="../media/image25.png"/><Relationship Id="rId7" Type="http://schemas.openxmlformats.org/officeDocument/2006/relationships/tags" Target="../tags/tag73.xml"/><Relationship Id="rId12" Type="http://schemas.openxmlformats.org/officeDocument/2006/relationships/image" Target="../media/image27.JPG"/><Relationship Id="rId17" Type="http://schemas.openxmlformats.org/officeDocument/2006/relationships/image" Target="../media/image31.png"/><Relationship Id="rId2" Type="http://schemas.openxmlformats.org/officeDocument/2006/relationships/tags" Target="../tags/tag68.xml"/><Relationship Id="rId16" Type="http://schemas.openxmlformats.org/officeDocument/2006/relationships/image" Target="../media/image30.png"/><Relationship Id="rId20" Type="http://schemas.openxmlformats.org/officeDocument/2006/relationships/image" Target="../media/image24.png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1.xml"/><Relationship Id="rId15" Type="http://schemas.openxmlformats.org/officeDocument/2006/relationships/hyperlink" Target="http://apis.map.daum.net/" TargetMode="External"/><Relationship Id="rId10" Type="http://schemas.openxmlformats.org/officeDocument/2006/relationships/tags" Target="../tags/tag76.xml"/><Relationship Id="rId19" Type="http://schemas.openxmlformats.org/officeDocument/2006/relationships/image" Target="../media/image23.png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image" Target="../media/image29.JPG"/><Relationship Id="rId2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github.io/typeahead.js" TargetMode="External"/><Relationship Id="rId2" Type="http://schemas.openxmlformats.org/officeDocument/2006/relationships/hyperlink" Target="http://maps.googleapis.com/maps/api/geocode/json?address=%EB%8D%95%EC%A7%84%EA%B5%AC%20%EB%A7%A4%EB%B4%894%EA%B8%B8&amp;language=ch&amp;sensor=fal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imakin.github.io/twbs-pagination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maps/documentation/javascript/reference#LatLngBound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image" Target="../media/image29.JPG"/><Relationship Id="rId18" Type="http://schemas.openxmlformats.org/officeDocument/2006/relationships/hyperlink" Target="http://apis.map.daum.net/" TargetMode="Externa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image" Target="../media/image28.JPG"/><Relationship Id="rId17" Type="http://schemas.openxmlformats.org/officeDocument/2006/relationships/image" Target="../media/image35.png"/><Relationship Id="rId2" Type="http://schemas.openxmlformats.org/officeDocument/2006/relationships/tags" Target="../tags/tag78.xml"/><Relationship Id="rId16" Type="http://schemas.openxmlformats.org/officeDocument/2006/relationships/image" Target="../media/image25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1.xml"/><Relationship Id="rId15" Type="http://schemas.openxmlformats.org/officeDocument/2006/relationships/image" Target="../media/image24.png"/><Relationship Id="rId10" Type="http://schemas.openxmlformats.org/officeDocument/2006/relationships/tags" Target="../tags/tag86.xml"/><Relationship Id="rId19" Type="http://schemas.openxmlformats.org/officeDocument/2006/relationships/image" Target="../media/image33.pn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13" Type="http://schemas.openxmlformats.org/officeDocument/2006/relationships/image" Target="../media/image37.png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12" Type="http://schemas.openxmlformats.org/officeDocument/2006/relationships/image" Target="../media/image36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91.xml"/><Relationship Id="rId10" Type="http://schemas.openxmlformats.org/officeDocument/2006/relationships/tags" Target="../tags/tag96.xml"/><Relationship Id="rId4" Type="http://schemas.openxmlformats.org/officeDocument/2006/relationships/tags" Target="../tags/tag90.xml"/><Relationship Id="rId9" Type="http://schemas.openxmlformats.org/officeDocument/2006/relationships/tags" Target="../tags/tag9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tags" Target="../tags/tag109.xml"/><Relationship Id="rId18" Type="http://schemas.openxmlformats.org/officeDocument/2006/relationships/tags" Target="../tags/tag114.xml"/><Relationship Id="rId26" Type="http://schemas.openxmlformats.org/officeDocument/2006/relationships/image" Target="../media/image39.png"/><Relationship Id="rId3" Type="http://schemas.openxmlformats.org/officeDocument/2006/relationships/tags" Target="../tags/tag9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103.xml"/><Relationship Id="rId12" Type="http://schemas.openxmlformats.org/officeDocument/2006/relationships/tags" Target="../tags/tag108.xml"/><Relationship Id="rId17" Type="http://schemas.openxmlformats.org/officeDocument/2006/relationships/tags" Target="../tags/tag113.xml"/><Relationship Id="rId25" Type="http://schemas.openxmlformats.org/officeDocument/2006/relationships/image" Target="../media/image25.png"/><Relationship Id="rId2" Type="http://schemas.openxmlformats.org/officeDocument/2006/relationships/tags" Target="../tags/tag98.xml"/><Relationship Id="rId16" Type="http://schemas.openxmlformats.org/officeDocument/2006/relationships/tags" Target="../tags/tag112.xml"/><Relationship Id="rId20" Type="http://schemas.openxmlformats.org/officeDocument/2006/relationships/tags" Target="../tags/tag116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tags" Target="../tags/tag107.xml"/><Relationship Id="rId24" Type="http://schemas.openxmlformats.org/officeDocument/2006/relationships/image" Target="../media/image24.png"/><Relationship Id="rId5" Type="http://schemas.openxmlformats.org/officeDocument/2006/relationships/tags" Target="../tags/tag101.xml"/><Relationship Id="rId15" Type="http://schemas.openxmlformats.org/officeDocument/2006/relationships/tags" Target="../tags/tag111.xml"/><Relationship Id="rId23" Type="http://schemas.openxmlformats.org/officeDocument/2006/relationships/image" Target="../media/image23.png"/><Relationship Id="rId10" Type="http://schemas.openxmlformats.org/officeDocument/2006/relationships/tags" Target="../tags/tag106.xml"/><Relationship Id="rId19" Type="http://schemas.openxmlformats.org/officeDocument/2006/relationships/tags" Target="../tags/tag115.xml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tags" Target="../tags/tag110.xml"/><Relationship Id="rId22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1.JPG"/><Relationship Id="rId7" Type="http://schemas.openxmlformats.org/officeDocument/2006/relationships/hyperlink" Target="http://bava.kr/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town.co.kr/" TargetMode="External"/><Relationship Id="rId5" Type="http://schemas.openxmlformats.org/officeDocument/2006/relationships/hyperlink" Target="https://www.dabangapp.com/" TargetMode="External"/><Relationship Id="rId4" Type="http://schemas.openxmlformats.org/officeDocument/2006/relationships/hyperlink" Target="https://www.zigbang.com/" TargetMode="External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image" Target="../media/image29.JPG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118.xml"/><Relationship Id="rId16" Type="http://schemas.openxmlformats.org/officeDocument/2006/relationships/image" Target="../media/image63.png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21.xml"/><Relationship Id="rId15" Type="http://schemas.openxmlformats.org/officeDocument/2006/relationships/image" Target="../media/image62.png"/><Relationship Id="rId10" Type="http://schemas.openxmlformats.org/officeDocument/2006/relationships/tags" Target="../tags/tag126.xml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image" Target="../media/image65.jpeg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image" Target="../media/image64.JP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31.xml"/><Relationship Id="rId15" Type="http://schemas.openxmlformats.org/officeDocument/2006/relationships/image" Target="../media/image67.png"/><Relationship Id="rId10" Type="http://schemas.openxmlformats.org/officeDocument/2006/relationships/tags" Target="../tags/tag136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tags" Target="../tags/tag149.xml"/><Relationship Id="rId18" Type="http://schemas.openxmlformats.org/officeDocument/2006/relationships/tags" Target="../tags/tag154.xml"/><Relationship Id="rId26" Type="http://schemas.openxmlformats.org/officeDocument/2006/relationships/image" Target="../media/image19.png"/><Relationship Id="rId3" Type="http://schemas.openxmlformats.org/officeDocument/2006/relationships/tags" Target="../tags/tag13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143.xml"/><Relationship Id="rId12" Type="http://schemas.openxmlformats.org/officeDocument/2006/relationships/tags" Target="../tags/tag148.xml"/><Relationship Id="rId17" Type="http://schemas.openxmlformats.org/officeDocument/2006/relationships/tags" Target="../tags/tag153.xml"/><Relationship Id="rId25" Type="http://schemas.openxmlformats.org/officeDocument/2006/relationships/image" Target="../media/image25.png"/><Relationship Id="rId2" Type="http://schemas.openxmlformats.org/officeDocument/2006/relationships/tags" Target="../tags/tag138.xml"/><Relationship Id="rId16" Type="http://schemas.openxmlformats.org/officeDocument/2006/relationships/tags" Target="../tags/tag152.xml"/><Relationship Id="rId20" Type="http://schemas.openxmlformats.org/officeDocument/2006/relationships/tags" Target="../tags/tag156.xml"/><Relationship Id="rId29" Type="http://schemas.openxmlformats.org/officeDocument/2006/relationships/image" Target="../media/image23.png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tags" Target="../tags/tag147.xml"/><Relationship Id="rId24" Type="http://schemas.openxmlformats.org/officeDocument/2006/relationships/image" Target="../media/image21.png"/><Relationship Id="rId5" Type="http://schemas.openxmlformats.org/officeDocument/2006/relationships/tags" Target="../tags/tag141.xml"/><Relationship Id="rId15" Type="http://schemas.openxmlformats.org/officeDocument/2006/relationships/tags" Target="../tags/tag151.xml"/><Relationship Id="rId23" Type="http://schemas.openxmlformats.org/officeDocument/2006/relationships/image" Target="../media/image18.png"/><Relationship Id="rId28" Type="http://schemas.openxmlformats.org/officeDocument/2006/relationships/image" Target="../media/image22.jpeg"/><Relationship Id="rId10" Type="http://schemas.openxmlformats.org/officeDocument/2006/relationships/tags" Target="../tags/tag146.xml"/><Relationship Id="rId19" Type="http://schemas.openxmlformats.org/officeDocument/2006/relationships/tags" Target="../tags/tag155.xml"/><Relationship Id="rId4" Type="http://schemas.openxmlformats.org/officeDocument/2006/relationships/tags" Target="../tags/tag140.xml"/><Relationship Id="rId9" Type="http://schemas.openxmlformats.org/officeDocument/2006/relationships/tags" Target="../tags/tag145.xml"/><Relationship Id="rId14" Type="http://schemas.openxmlformats.org/officeDocument/2006/relationships/tags" Target="../tags/tag150.xml"/><Relationship Id="rId22" Type="http://schemas.openxmlformats.org/officeDocument/2006/relationships/image" Target="../media/image17.png"/><Relationship Id="rId27" Type="http://schemas.openxmlformats.org/officeDocument/2006/relationships/image" Target="../media/image20.png"/><Relationship Id="rId30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image" Target="../media/image69.JPG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12" Type="http://schemas.openxmlformats.org/officeDocument/2006/relationships/image" Target="../media/image68.JPG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61.xml"/><Relationship Id="rId10" Type="http://schemas.openxmlformats.org/officeDocument/2006/relationships/tags" Target="../tags/tag166.xml"/><Relationship Id="rId4" Type="http://schemas.openxmlformats.org/officeDocument/2006/relationships/tags" Target="../tags/tag160.xml"/><Relationship Id="rId9" Type="http://schemas.openxmlformats.org/officeDocument/2006/relationships/tags" Target="../tags/tag16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image" Target="../media/image73.JPG"/><Relationship Id="rId3" Type="http://schemas.openxmlformats.org/officeDocument/2006/relationships/tags" Target="../tags/tag169.xml"/><Relationship Id="rId7" Type="http://schemas.openxmlformats.org/officeDocument/2006/relationships/tags" Target="../tags/tag173.xml"/><Relationship Id="rId12" Type="http://schemas.openxmlformats.org/officeDocument/2006/relationships/image" Target="../media/image72.png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71.xml"/><Relationship Id="rId10" Type="http://schemas.openxmlformats.org/officeDocument/2006/relationships/tags" Target="../tags/tag176.xml"/><Relationship Id="rId4" Type="http://schemas.openxmlformats.org/officeDocument/2006/relationships/tags" Target="../tags/tag170.xml"/><Relationship Id="rId9" Type="http://schemas.openxmlformats.org/officeDocument/2006/relationships/tags" Target="../tags/tag17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image" Target="../media/image73.JPG"/><Relationship Id="rId3" Type="http://schemas.openxmlformats.org/officeDocument/2006/relationships/tags" Target="../tags/tag179.xml"/><Relationship Id="rId7" Type="http://schemas.openxmlformats.org/officeDocument/2006/relationships/tags" Target="../tags/tag183.xml"/><Relationship Id="rId12" Type="http://schemas.openxmlformats.org/officeDocument/2006/relationships/image" Target="../media/image72.png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81.xml"/><Relationship Id="rId10" Type="http://schemas.openxmlformats.org/officeDocument/2006/relationships/tags" Target="../tags/tag186.xml"/><Relationship Id="rId4" Type="http://schemas.openxmlformats.org/officeDocument/2006/relationships/tags" Target="../tags/tag180.xml"/><Relationship Id="rId9" Type="http://schemas.openxmlformats.org/officeDocument/2006/relationships/tags" Target="../tags/tag18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91.xml"/><Relationship Id="rId10" Type="http://schemas.openxmlformats.org/officeDocument/2006/relationships/tags" Target="../tags/tag196.xml"/><Relationship Id="rId4" Type="http://schemas.openxmlformats.org/officeDocument/2006/relationships/tags" Target="../tags/tag190.xml"/><Relationship Id="rId9" Type="http://schemas.openxmlformats.org/officeDocument/2006/relationships/tags" Target="../tags/tag19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zyhouzz.co.kr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cozyhouzz-531c2/overview" TargetMode="External"/><Relationship Id="rId2" Type="http://schemas.openxmlformats.org/officeDocument/2006/relationships/hyperlink" Target="http://github.com/kincjf/cozyhouzz-app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2212" y="326870"/>
            <a:ext cx="1127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/>
              <a:t>Cozyhouzz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기획 </a:t>
            </a:r>
            <a:r>
              <a:rPr lang="en-US" altLang="ko-KR" sz="2400" b="1" dirty="0" smtClean="0"/>
              <a:t>&amp; </a:t>
            </a:r>
            <a:r>
              <a:rPr lang="ko-KR" altLang="en-US" sz="2400" b="1" dirty="0" smtClean="0"/>
              <a:t>개발 문서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명은 </a:t>
            </a:r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_[</a:t>
            </a:r>
            <a:r>
              <a:rPr lang="ko-KR" altLang="en-US" b="1" dirty="0" err="1" smtClean="0"/>
              <a:t>버전명</a:t>
            </a:r>
            <a:r>
              <a:rPr lang="en-US" altLang="ko-KR" b="1" dirty="0" smtClean="0"/>
              <a:t>]_[</a:t>
            </a:r>
            <a:r>
              <a:rPr lang="ko-KR" altLang="en-US" b="1" dirty="0" smtClean="0"/>
              <a:t>최종수정일자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작성한다</a:t>
            </a:r>
            <a:r>
              <a:rPr lang="en-US" altLang="ko-KR" b="1" dirty="0" smtClean="0"/>
              <a:t>(ex&gt;cozyhouzz_ver2.1_170116.pptx)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작성시 </a:t>
            </a:r>
            <a:r>
              <a:rPr lang="en-US" altLang="ko-KR" b="1" dirty="0" smtClean="0"/>
              <a:t>App/Web </a:t>
            </a:r>
            <a:r>
              <a:rPr lang="ko-KR" altLang="en-US" b="1" dirty="0" smtClean="0"/>
              <a:t>기획 표기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개발 우선순위를 명시 할 것 </a:t>
            </a:r>
            <a:r>
              <a:rPr lang="en-US" altLang="ko-KR" b="1" dirty="0" smtClean="0"/>
              <a:t>(ex&gt; </a:t>
            </a:r>
            <a:r>
              <a:rPr lang="en-US" altLang="ko-KR" b="1" dirty="0" err="1"/>
              <a:t>Mainpage</a:t>
            </a:r>
            <a:r>
              <a:rPr lang="en-US" altLang="ko-KR" b="1" dirty="0"/>
              <a:t>(Web)(1</a:t>
            </a:r>
            <a:r>
              <a:rPr lang="en-US" altLang="ko-KR" b="1" dirty="0" smtClean="0"/>
              <a:t>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기본적으로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에 올릴 예정이나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수정이 필요할 경우에는 </a:t>
            </a:r>
            <a:r>
              <a:rPr lang="en-US" altLang="ko-KR" b="1" dirty="0" err="1" smtClean="0"/>
              <a:t>github</a:t>
            </a:r>
            <a:r>
              <a:rPr lang="ko-KR" altLang="en-US" b="1" dirty="0" smtClean="0"/>
              <a:t>에 있는 본 문서는 수장하면 </a:t>
            </a:r>
            <a:r>
              <a:rPr lang="ko-KR" altLang="en-US" b="1" dirty="0" err="1" smtClean="0"/>
              <a:t>안된다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수정사항이 반영되어야 하는 </a:t>
            </a:r>
            <a:r>
              <a:rPr lang="ko-KR" altLang="en-US" b="1" dirty="0"/>
              <a:t>경우에는 기획자</a:t>
            </a:r>
            <a:r>
              <a:rPr lang="en-US" altLang="ko-KR" b="1" dirty="0"/>
              <a:t>, </a:t>
            </a:r>
            <a:r>
              <a:rPr lang="ko-KR" altLang="en-US" b="1" dirty="0" smtClean="0"/>
              <a:t>대표만 수정하자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잘못하면 내용이 날아갈 수 있음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95109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추가진행작업</a:t>
            </a:r>
            <a:endParaRPr lang="en-US" altLang="ko-KR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73" y="1318476"/>
            <a:ext cx="4842194" cy="42890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873" y="1371652"/>
            <a:ext cx="5484174" cy="423586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75973" y="595278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>
            <a:stCxn id="46" idx="3"/>
            <a:endCxn id="59" idx="2"/>
          </p:cNvCxnSpPr>
          <p:nvPr/>
        </p:nvCxnSpPr>
        <p:spPr>
          <a:xfrm flipH="1" flipV="1">
            <a:off x="2815072" y="2364786"/>
            <a:ext cx="2712892" cy="53829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2" idx="0"/>
            <a:endCxn id="51" idx="1"/>
          </p:cNvCxnSpPr>
          <p:nvPr/>
        </p:nvCxnSpPr>
        <p:spPr>
          <a:xfrm flipV="1">
            <a:off x="1324678" y="1070948"/>
            <a:ext cx="670377" cy="36992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75973" y="1440873"/>
            <a:ext cx="897409" cy="221672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4214918" y="1246909"/>
            <a:ext cx="1503249" cy="1939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021757" y="1996168"/>
            <a:ext cx="4506207" cy="1813831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4" idx="0"/>
            <a:endCxn id="53" idx="2"/>
          </p:cNvCxnSpPr>
          <p:nvPr/>
        </p:nvCxnSpPr>
        <p:spPr>
          <a:xfrm flipV="1">
            <a:off x="4966543" y="987010"/>
            <a:ext cx="891375" cy="25989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1995055" y="947837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097404" y="740789"/>
            <a:ext cx="3521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Facebook, Instagram, </a:t>
            </a:r>
            <a:r>
              <a:rPr lang="ko-KR" altLang="en-US" sz="1000" b="1" dirty="0" err="1">
                <a:latin typeface="Arial" panose="020B0604020202020204" pitchFamily="34" charset="0"/>
              </a:rPr>
              <a:t>네이버</a:t>
            </a:r>
            <a:r>
              <a:rPr lang="ko-KR" altLang="en-US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블로그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메일 링크 걸기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659867" y="2118565"/>
            <a:ext cx="23104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대표 이미지 삽입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대표 글 입력하기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966543" y="4056221"/>
            <a:ext cx="738005" cy="376052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642610" y="4478935"/>
            <a:ext cx="23104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1:1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상담기능 링크 연결하기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기능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구현시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66" name="직선 화살표 연결선 65"/>
          <p:cNvCxnSpPr>
            <a:stCxn id="62" idx="1"/>
            <a:endCxn id="63" idx="0"/>
          </p:cNvCxnSpPr>
          <p:nvPr/>
        </p:nvCxnSpPr>
        <p:spPr>
          <a:xfrm flipH="1">
            <a:off x="4797815" y="4244247"/>
            <a:ext cx="168728" cy="23468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6274010" y="1565562"/>
            <a:ext cx="5191159" cy="18307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0" name="직선 화살표 연결선 69"/>
          <p:cNvCxnSpPr>
            <a:stCxn id="69" idx="0"/>
            <a:endCxn id="73" idx="2"/>
          </p:cNvCxnSpPr>
          <p:nvPr/>
        </p:nvCxnSpPr>
        <p:spPr>
          <a:xfrm flipV="1">
            <a:off x="8869590" y="1147738"/>
            <a:ext cx="827069" cy="41782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7928149" y="747628"/>
            <a:ext cx="3537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군산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익산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전주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그외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서비스 가능 예상 도시에 대한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ko-KR" altLang="en-US" sz="1000" b="1" dirty="0" smtClean="0">
                <a:latin typeface="Arial" panose="020B0604020202020204" pitchFamily="34" charset="0"/>
              </a:rPr>
              <a:t>이미지 삽입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&amp;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334380" y="4244247"/>
            <a:ext cx="5191159" cy="18307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9" name="직선 화살표 연결선 78"/>
          <p:cNvCxnSpPr>
            <a:stCxn id="78" idx="0"/>
            <a:endCxn id="82" idx="2"/>
          </p:cNvCxnSpPr>
          <p:nvPr/>
        </p:nvCxnSpPr>
        <p:spPr>
          <a:xfrm flipV="1">
            <a:off x="8929960" y="4010054"/>
            <a:ext cx="766699" cy="23419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7928149" y="3609944"/>
            <a:ext cx="3537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협력사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리스트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(ex&gt;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군산대정문원룸협회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전북대원룸협회등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092" y="1618318"/>
            <a:ext cx="2207734" cy="177802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755738" y="1817661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군산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8587530" y="1890181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익산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10315056" y="1864467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23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추가진행작업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93" y="1225363"/>
            <a:ext cx="6605307" cy="4945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893" y="610533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9893" y="1321585"/>
            <a:ext cx="6605307" cy="2688469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/>
          <p:cNvCxnSpPr>
            <a:stCxn id="7" idx="3"/>
          </p:cNvCxnSpPr>
          <p:nvPr/>
        </p:nvCxnSpPr>
        <p:spPr>
          <a:xfrm flipH="1" flipV="1">
            <a:off x="6719977" y="2510287"/>
            <a:ext cx="595223" cy="15553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148248" y="2319131"/>
            <a:ext cx="26579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이슈사항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공지사항에 대한 내용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(ex&gt;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인기 디자인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인기있는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방 내용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같은거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9892" y="4154346"/>
            <a:ext cx="6605307" cy="195099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/>
          <p:cNvCxnSpPr>
            <a:stCxn id="15" idx="3"/>
            <a:endCxn id="19" idx="0"/>
          </p:cNvCxnSpPr>
          <p:nvPr/>
        </p:nvCxnSpPr>
        <p:spPr>
          <a:xfrm flipH="1">
            <a:off x="6543350" y="5129842"/>
            <a:ext cx="771849" cy="70515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107930" y="5835000"/>
            <a:ext cx="8708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Footer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영역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5298" y="1329501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Cozyhouzz</a:t>
            </a:r>
            <a:r>
              <a:rPr lang="ko-KR" altLang="en-US" dirty="0" smtClean="0"/>
              <a:t> 서비스활용 가이드 </a:t>
            </a:r>
            <a:r>
              <a:rPr lang="en-US" altLang="ko-KR" dirty="0" smtClean="0"/>
              <a:t>(route)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5298" y="3694736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Cozyhouzz </a:t>
            </a:r>
            <a:r>
              <a:rPr lang="ko-KR" altLang="en-US" dirty="0" smtClean="0"/>
              <a:t>사업자 맞춤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컨설팅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504981" y="437943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안내 배너가 있으면 디자이너와 상의해서 결정할 것</a:t>
            </a:r>
            <a:r>
              <a:rPr lang="en-US" altLang="ko-KR" b="1" u="sng" dirty="0" smtClean="0"/>
              <a:t>!</a:t>
            </a:r>
          </a:p>
          <a:p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디스플레이 </a:t>
            </a:r>
            <a:r>
              <a:rPr lang="ko-KR" altLang="en-US" b="1" u="sng" dirty="0" err="1" smtClean="0"/>
              <a:t>사이즈별로</a:t>
            </a:r>
            <a:r>
              <a:rPr lang="ko-KR" altLang="en-US" b="1" u="sng" dirty="0" smtClean="0"/>
              <a:t> 크기가 달라야 함</a:t>
            </a:r>
            <a:r>
              <a:rPr lang="en-US" altLang="ko-KR" b="1" u="sng" dirty="0" smtClean="0"/>
              <a:t>)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79961" y="2011233"/>
            <a:ext cx="2620771" cy="13603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App Preview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80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Header, Footer(1)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32" y="1989090"/>
            <a:ext cx="11144250" cy="1200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3279494"/>
            <a:ext cx="11270162" cy="315167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9332" y="780255"/>
            <a:ext cx="11144250" cy="240898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79332" y="3392346"/>
            <a:ext cx="11144250" cy="303882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05650" y="3572854"/>
            <a:ext cx="6348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Footer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3007" y="241620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07" y="825057"/>
            <a:ext cx="10925175" cy="11239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292356" y="879889"/>
            <a:ext cx="6590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Header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22" name="직선 연결선 21"/>
          <p:cNvCxnSpPr>
            <a:stCxn id="8" idx="1"/>
            <a:endCxn id="8" idx="3"/>
          </p:cNvCxnSpPr>
          <p:nvPr/>
        </p:nvCxnSpPr>
        <p:spPr>
          <a:xfrm>
            <a:off x="579332" y="1984748"/>
            <a:ext cx="1114425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002225" y="2532504"/>
            <a:ext cx="12353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Header(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로그인시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3007" y="123728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83007" y="817733"/>
            <a:ext cx="1114159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897165" y="898732"/>
            <a:ext cx="41959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로그인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회원가입 버튼 강조가 필요함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26250" y="2068082"/>
            <a:ext cx="1914258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787426" y="2061859"/>
            <a:ext cx="1006623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0349313" y="2732308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방정보보기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956560" y="3482600"/>
            <a:ext cx="5460763" cy="18794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4921783" y="5129247"/>
            <a:ext cx="100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사이트맵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9332" y="5772532"/>
            <a:ext cx="5460763" cy="50061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909590" y="5899730"/>
            <a:ext cx="2012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Copyright,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각종규정명시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019450" y="3513987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45155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19591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회사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17113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고객센터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128938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회사 소개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030912" y="3924391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자주묻는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질문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1:1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상담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78217" y="5899730"/>
            <a:ext cx="50072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u="sng" dirty="0" smtClean="0">
                <a:latin typeface="Arial" panose="020B0604020202020204" pitchFamily="34" charset="0"/>
              </a:rPr>
              <a:t>Footer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의 경우는 유사 사이트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직방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집닥등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를 참고하자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31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560136" y="5266559"/>
            <a:ext cx="3791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 smtClean="0"/>
              <a:t>‘ADMIN’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관리자</a:t>
            </a:r>
          </a:p>
          <a:p>
            <a:r>
              <a:rPr lang="en-US" altLang="ko-KR" b="1" dirty="0" smtClean="0"/>
              <a:t>‘PUBLIC’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일반 회원</a:t>
            </a:r>
          </a:p>
          <a:p>
            <a:r>
              <a:rPr lang="en-US" altLang="ko-KR" b="1" dirty="0" smtClean="0"/>
              <a:t>‘BUSINESS’ : </a:t>
            </a:r>
            <a:r>
              <a:rPr lang="ko-KR" altLang="en-US" b="1" dirty="0" smtClean="0"/>
              <a:t>사업자 회원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관리자로 가입하는 방법은 따로 없음</a:t>
            </a:r>
            <a:r>
              <a:rPr lang="en-US" altLang="ko-KR" b="1" u="sng" dirty="0" smtClean="0"/>
              <a:t>(DB</a:t>
            </a:r>
            <a:r>
              <a:rPr lang="ko-KR" altLang="en-US" b="1" u="sng" dirty="0" smtClean="0"/>
              <a:t>에서 수정</a:t>
            </a:r>
            <a:r>
              <a:rPr lang="en-US" altLang="ko-KR" b="1" u="sng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관리자 계정의 경우 일반회원 </a:t>
            </a:r>
            <a:r>
              <a:rPr lang="en-US" altLang="ko-KR" b="1" u="sng" dirty="0" smtClean="0"/>
              <a:t>+ </a:t>
            </a:r>
            <a:r>
              <a:rPr lang="ko-KR" altLang="en-US" b="1" u="sng" dirty="0" smtClean="0"/>
              <a:t>사업자 회원의 권한을 모두 가지고 있음</a:t>
            </a: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470" y="1487568"/>
            <a:ext cx="1924050" cy="33432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1" y="967740"/>
            <a:ext cx="3840653" cy="354969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71" y="3189551"/>
            <a:ext cx="5891065" cy="3282583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600526" y="1131917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302958" y="1152088"/>
            <a:ext cx="557080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화살표 연결선 33"/>
          <p:cNvCxnSpPr>
            <a:stCxn id="33" idx="3"/>
          </p:cNvCxnSpPr>
          <p:nvPr/>
        </p:nvCxnSpPr>
        <p:spPr>
          <a:xfrm flipV="1">
            <a:off x="2860038" y="1233105"/>
            <a:ext cx="848585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737029" y="1062736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44378" y="3145001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9646809" y="316517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10367492" y="324618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1080881" y="3075820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423726" y="4416091"/>
            <a:ext cx="180587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6" idx="2"/>
          </p:cNvCxnSpPr>
          <p:nvPr/>
        </p:nvCxnSpPr>
        <p:spPr>
          <a:xfrm>
            <a:off x="7326663" y="4830842"/>
            <a:ext cx="0" cy="97262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6751329" y="5827841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“PUBLIC”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전송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908406" y="4192786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1482803" y="5383703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10907469" y="5852220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SNS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가입연결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나중에 로고박ㄱ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20260" y="3743503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일반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7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91" y="1283223"/>
            <a:ext cx="5987684" cy="46070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8122634" y="898843"/>
            <a:ext cx="30845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 smtClean="0"/>
              <a:t>‘ADMIN’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관리자</a:t>
            </a:r>
          </a:p>
          <a:p>
            <a:r>
              <a:rPr lang="en-US" altLang="ko-KR" b="1" dirty="0" smtClean="0"/>
              <a:t>‘PUBLIC’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일반 회원</a:t>
            </a:r>
          </a:p>
          <a:p>
            <a:r>
              <a:rPr lang="en-US" altLang="ko-KR" b="1" dirty="0" smtClean="0"/>
              <a:t>‘BUSINESS’ : </a:t>
            </a:r>
            <a:r>
              <a:rPr lang="ko-KR" altLang="en-US" b="1" dirty="0" smtClean="0"/>
              <a:t>사업자 회원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202320" y="1248484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3908344" y="127683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4629027" y="135784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301187" y="1234738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05307" y="3063282"/>
            <a:ext cx="1858063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7" idx="2"/>
          </p:cNvCxnSpPr>
          <p:nvPr/>
        </p:nvCxnSpPr>
        <p:spPr>
          <a:xfrm flipH="1">
            <a:off x="1534337" y="34780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837128" y="3974956"/>
            <a:ext cx="1394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“</a:t>
            </a:r>
            <a:r>
              <a:rPr lang="en-US" altLang="ko-KR" sz="1000" b="1" dirty="0"/>
              <a:t>BUSINESS</a:t>
            </a:r>
            <a:r>
              <a:rPr lang="en-US" altLang="ko-KR" sz="1000" b="1" dirty="0" smtClean="0">
                <a:latin typeface="Arial" panose="020B0604020202020204" pitchFamily="34" charset="0"/>
              </a:rPr>
              <a:t>”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전송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37057" y="2284853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5769151" y="3451391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5193818" y="4059623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SNS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가입연결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978202" y="1852951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사업주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4552" y="4161083"/>
            <a:ext cx="130561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사업장명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626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수정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3" y="560334"/>
            <a:ext cx="486770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회원정보 </a:t>
            </a:r>
            <a:r>
              <a:rPr lang="ko-KR" altLang="en-US" b="1" u="sng" dirty="0" err="1" smtClean="0"/>
              <a:t>수정시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&lt;users&gt;</a:t>
            </a:r>
            <a:r>
              <a:rPr lang="ko-KR" altLang="en-US" b="1" u="sng" dirty="0" smtClean="0"/>
              <a:t>와</a:t>
            </a:r>
            <a:r>
              <a:rPr lang="en-US" altLang="ko-KR" b="1" u="sng" dirty="0" smtClean="0"/>
              <a:t>&lt;</a:t>
            </a:r>
            <a:r>
              <a:rPr lang="en-US" altLang="ko-KR" b="1" u="sng" dirty="0" err="1" smtClean="0"/>
              <a:t>user_metas</a:t>
            </a:r>
            <a:r>
              <a:rPr lang="en-US" altLang="ko-KR" b="1" u="sng" dirty="0" smtClean="0"/>
              <a:t>&gt;</a:t>
            </a:r>
          </a:p>
          <a:p>
            <a:r>
              <a:rPr lang="ko-KR" altLang="en-US" b="1" u="sng" dirty="0" err="1" smtClean="0"/>
              <a:t>를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트랜젝션으로</a:t>
            </a:r>
            <a:r>
              <a:rPr lang="ko-KR" altLang="en-US" b="1" u="sng" dirty="0" smtClean="0"/>
              <a:t> 묶어준다</a:t>
            </a:r>
            <a:r>
              <a:rPr lang="en-US" altLang="ko-KR" b="1" u="sng" dirty="0" smtClean="0"/>
              <a:t>.</a:t>
            </a:r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프로필 사진의 경우 이미지 </a:t>
            </a:r>
            <a:r>
              <a:rPr lang="ko-KR" altLang="en-US" b="1" u="sng" dirty="0" err="1" smtClean="0"/>
              <a:t>업로딩</a:t>
            </a:r>
            <a:r>
              <a:rPr lang="ko-KR" altLang="en-US" b="1" u="sng" dirty="0" smtClean="0"/>
              <a:t> 제한을 둔다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향후 </a:t>
            </a:r>
            <a:r>
              <a:rPr lang="en-US" altLang="ko-KR" b="1" u="sng" dirty="0" smtClean="0"/>
              <a:t>crop</a:t>
            </a:r>
            <a:r>
              <a:rPr lang="ko-KR" altLang="en-US" b="1" u="sng" dirty="0" smtClean="0"/>
              <a:t>이나 자동으로 정사각형 </a:t>
            </a:r>
            <a:r>
              <a:rPr lang="en-US" altLang="ko-KR" b="1" u="sng" dirty="0" smtClean="0"/>
              <a:t>&amp; </a:t>
            </a:r>
            <a:r>
              <a:rPr lang="ko-KR" altLang="en-US" b="1" u="sng" dirty="0" err="1" smtClean="0"/>
              <a:t>리사이징</a:t>
            </a:r>
            <a:r>
              <a:rPr lang="ko-KR" altLang="en-US" b="1" u="sng" dirty="0" smtClean="0"/>
              <a:t> 기능 추가</a:t>
            </a:r>
            <a:r>
              <a:rPr lang="en-US" altLang="ko-KR" b="1" u="sng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53419" y="3186113"/>
            <a:ext cx="4784195" cy="1749320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530915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닉네임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일반회원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1" idx="2"/>
          </p:cNvCxnSpPr>
          <p:nvPr/>
        </p:nvCxnSpPr>
        <p:spPr>
          <a:xfrm>
            <a:off x="4450797" y="3198811"/>
            <a:ext cx="0" cy="35745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663981" y="3541763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프로필사진 변경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변경시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미리보기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9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수정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2" y="491967"/>
            <a:ext cx="5243939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algn="ctr"/>
            <a:r>
              <a:rPr lang="en-US" altLang="ko-KR" b="1" dirty="0" smtClean="0"/>
              <a:t>&lt;</a:t>
            </a:r>
            <a:r>
              <a:rPr lang="en-US" altLang="ko-KR" b="1" dirty="0" err="1" smtClean="0"/>
              <a:t>meta_key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값</a:t>
            </a:r>
            <a:r>
              <a:rPr lang="en-US" altLang="ko-KR" b="1" dirty="0" smtClean="0"/>
              <a:t>&gt;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/>
              <a:t>: </a:t>
            </a:r>
            <a:r>
              <a:rPr lang="en-US" altLang="ko-KR" b="1" dirty="0" err="1" smtClean="0"/>
              <a:t>business_type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사업자등록번호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registered_number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대표자명</a:t>
            </a:r>
            <a:r>
              <a:rPr lang="en-US" altLang="ko-KR" b="1" dirty="0" smtClean="0"/>
              <a:t> : </a:t>
            </a:r>
            <a:r>
              <a:rPr lang="en-US" altLang="ko-KR" b="1" dirty="0" err="1" smtClean="0"/>
              <a:t>owner_name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업체 주소 </a:t>
            </a:r>
            <a:r>
              <a:rPr lang="en-US" altLang="ko-KR" b="1" dirty="0" smtClean="0"/>
              <a:t>: address {</a:t>
            </a:r>
          </a:p>
          <a:p>
            <a:r>
              <a:rPr lang="en-US" altLang="ko-KR" b="1" dirty="0" smtClean="0"/>
              <a:t>       </a:t>
            </a:r>
            <a:r>
              <a:rPr lang="en-US" altLang="ko-KR" b="1" dirty="0" err="1" smtClean="0"/>
              <a:t>post_code</a:t>
            </a:r>
            <a:r>
              <a:rPr lang="en-US" altLang="ko-KR" b="1" dirty="0" smtClean="0"/>
              <a:t>: “54869”,</a:t>
            </a:r>
          </a:p>
          <a:p>
            <a:r>
              <a:rPr lang="en-US" altLang="ko-KR" b="1" dirty="0" smtClean="0"/>
              <a:t>       addr1: “</a:t>
            </a:r>
            <a:r>
              <a:rPr lang="ko-KR" altLang="en-US" b="1" dirty="0" smtClean="0"/>
              <a:t>전북 전주시 덕진구 백제대로</a:t>
            </a:r>
            <a:r>
              <a:rPr lang="en-US" altLang="ko-KR" b="1" dirty="0" smtClean="0"/>
              <a:t>”,</a:t>
            </a:r>
          </a:p>
          <a:p>
            <a:r>
              <a:rPr lang="en-US" altLang="ko-KR" b="1" dirty="0" smtClean="0"/>
              <a:t>       addr2: “</a:t>
            </a:r>
            <a:r>
              <a:rPr lang="ko-KR" altLang="en-US" b="1" dirty="0" smtClean="0"/>
              <a:t>전북대학교 창업동아리 </a:t>
            </a:r>
            <a:r>
              <a:rPr lang="ko-KR" altLang="en-US" b="1" dirty="0" err="1" smtClean="0"/>
              <a:t>아늑한집</a:t>
            </a:r>
            <a:r>
              <a:rPr lang="en-US" altLang="ko-KR" b="1" dirty="0" smtClean="0"/>
              <a:t>”,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}</a:t>
            </a:r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소개글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intro_comment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회원레벨 </a:t>
            </a:r>
            <a:r>
              <a:rPr lang="en-US" altLang="ko-KR" b="1" dirty="0" smtClean="0"/>
              <a:t>: level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호텔</a:t>
            </a:r>
            <a:r>
              <a:rPr lang="en-US" altLang="ko-KR" b="1" dirty="0" smtClean="0"/>
              <a:t>(HOTEL), </a:t>
            </a:r>
            <a:r>
              <a:rPr lang="ko-KR" altLang="en-US" b="1" dirty="0" smtClean="0"/>
              <a:t>공인중개사</a:t>
            </a:r>
            <a:r>
              <a:rPr lang="en-US" altLang="ko-KR" b="1" dirty="0" smtClean="0"/>
              <a:t>(ESTATE_AGENT), </a:t>
            </a:r>
            <a:r>
              <a:rPr lang="ko-KR" altLang="en-US" b="1" dirty="0" smtClean="0"/>
              <a:t>건물주</a:t>
            </a:r>
            <a:r>
              <a:rPr lang="en-US" altLang="ko-KR" b="1" dirty="0" smtClean="0"/>
              <a:t>(LANDLORD)</a:t>
            </a:r>
            <a:r>
              <a:rPr lang="ko-KR" altLang="en-US" b="1" dirty="0" smtClean="0"/>
              <a:t>등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sz="1400" b="1" u="sng" dirty="0" smtClean="0"/>
              <a:t>- </a:t>
            </a:r>
            <a:r>
              <a:rPr lang="ko-KR" altLang="en-US" sz="1400" b="1" u="sng" dirty="0" smtClean="0"/>
              <a:t>회원정보 </a:t>
            </a:r>
            <a:r>
              <a:rPr lang="ko-KR" altLang="en-US" sz="1400" b="1" u="sng" dirty="0" err="1" smtClean="0"/>
              <a:t>수정시</a:t>
            </a:r>
            <a:r>
              <a:rPr lang="ko-KR" altLang="en-US" sz="1400" b="1" u="sng" dirty="0" smtClean="0"/>
              <a:t> </a:t>
            </a:r>
            <a:r>
              <a:rPr lang="en-US" altLang="ko-KR" sz="1400" b="1" u="sng" dirty="0" smtClean="0"/>
              <a:t>&lt;users&gt;</a:t>
            </a:r>
            <a:r>
              <a:rPr lang="ko-KR" altLang="en-US" sz="1400" b="1" u="sng" dirty="0" smtClean="0"/>
              <a:t>와</a:t>
            </a:r>
            <a:r>
              <a:rPr lang="en-US" altLang="ko-KR" sz="1400" b="1" u="sng" dirty="0" smtClean="0"/>
              <a:t>&lt;</a:t>
            </a:r>
            <a:r>
              <a:rPr lang="en-US" altLang="ko-KR" sz="1400" b="1" u="sng" dirty="0" err="1" smtClean="0"/>
              <a:t>user_metas</a:t>
            </a:r>
            <a:r>
              <a:rPr lang="en-US" altLang="ko-KR" sz="1400" b="1" u="sng" dirty="0" smtClean="0"/>
              <a:t>&gt;</a:t>
            </a:r>
          </a:p>
          <a:p>
            <a:r>
              <a:rPr lang="ko-KR" altLang="en-US" sz="1400" b="1" u="sng" dirty="0" err="1" smtClean="0"/>
              <a:t>를</a:t>
            </a:r>
            <a:r>
              <a:rPr lang="ko-KR" altLang="en-US" sz="1400" b="1" u="sng" dirty="0" smtClean="0"/>
              <a:t> </a:t>
            </a:r>
            <a:r>
              <a:rPr lang="ko-KR" altLang="en-US" sz="1400" b="1" u="sng" dirty="0" err="1" smtClean="0"/>
              <a:t>트랜젝션으로</a:t>
            </a:r>
            <a:r>
              <a:rPr lang="ko-KR" altLang="en-US" sz="1400" b="1" u="sng" dirty="0" smtClean="0"/>
              <a:t> 묶어준다</a:t>
            </a:r>
            <a:r>
              <a:rPr lang="en-US" altLang="ko-KR" sz="1400" b="1" u="sng" dirty="0" smtClean="0"/>
              <a:t>.</a:t>
            </a:r>
          </a:p>
          <a:p>
            <a:r>
              <a:rPr lang="en-US" altLang="ko-KR" sz="1400" b="1" u="sng" dirty="0" smtClean="0"/>
              <a:t>- </a:t>
            </a:r>
            <a:r>
              <a:rPr lang="ko-KR" altLang="en-US" sz="1400" b="1" u="sng" dirty="0" smtClean="0"/>
              <a:t>프로필 사진의 경우 이미지 </a:t>
            </a:r>
            <a:r>
              <a:rPr lang="ko-KR" altLang="en-US" sz="1400" b="1" u="sng" dirty="0" err="1" smtClean="0"/>
              <a:t>업로딩</a:t>
            </a:r>
            <a:r>
              <a:rPr lang="ko-KR" altLang="en-US" sz="1400" b="1" u="sng" dirty="0" smtClean="0"/>
              <a:t> 제한을 둔다</a:t>
            </a:r>
            <a:r>
              <a:rPr lang="en-US" altLang="ko-KR" sz="1400" b="1" u="sng" dirty="0" smtClean="0"/>
              <a:t>(</a:t>
            </a:r>
            <a:r>
              <a:rPr lang="ko-KR" altLang="en-US" sz="1400" b="1" u="sng" dirty="0" smtClean="0"/>
              <a:t>향후 </a:t>
            </a:r>
            <a:r>
              <a:rPr lang="en-US" altLang="ko-KR" sz="1400" b="1" u="sng" dirty="0" smtClean="0"/>
              <a:t>crop</a:t>
            </a:r>
            <a:r>
              <a:rPr lang="ko-KR" altLang="en-US" sz="1400" b="1" u="sng" dirty="0" smtClean="0"/>
              <a:t>이나 자동으로 정사각형 </a:t>
            </a:r>
            <a:r>
              <a:rPr lang="en-US" altLang="ko-KR" sz="1400" b="1" u="sng" dirty="0" smtClean="0"/>
              <a:t>&amp; </a:t>
            </a:r>
            <a:r>
              <a:rPr lang="ko-KR" altLang="en-US" sz="1400" b="1" u="sng" dirty="0" err="1" smtClean="0"/>
              <a:t>리사이징</a:t>
            </a:r>
            <a:r>
              <a:rPr lang="ko-KR" altLang="en-US" sz="1400" b="1" u="sng" dirty="0" smtClean="0"/>
              <a:t> 기능 추가</a:t>
            </a:r>
            <a:r>
              <a:rPr lang="en-US" altLang="ko-KR" sz="1400" b="1" u="sng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 flipH="1">
            <a:off x="2948401" y="49354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908524" y="5407272"/>
            <a:ext cx="20797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업종선택은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Select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태그 이용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646331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smtClean="0">
                <a:solidFill>
                  <a:schemeClr val="bg1"/>
                </a:solidFill>
              </a:rPr>
              <a:t>사업장명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사업자회원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0512" y="3586166"/>
            <a:ext cx="11873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Arial" panose="020B0604020202020204" pitchFamily="34" charset="0"/>
              </a:rPr>
              <a:t>Select </a:t>
            </a:r>
            <a:r>
              <a:rPr lang="en-US" altLang="ko-KR" sz="1100" b="1" dirty="0" smtClean="0">
                <a:latin typeface="Arial" panose="020B0604020202020204" pitchFamily="34" charset="0"/>
              </a:rPr>
              <a:t>Tag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/>
          <p:cNvCxnSpPr>
            <a:stCxn id="17" idx="3"/>
            <a:endCxn id="19" idx="0"/>
          </p:cNvCxnSpPr>
          <p:nvPr/>
        </p:nvCxnSpPr>
        <p:spPr>
          <a:xfrm>
            <a:off x="5237614" y="3020986"/>
            <a:ext cx="782732" cy="27279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33529" y="3293778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프로필사진 변경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변경시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미리보기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3419" y="3942891"/>
            <a:ext cx="4127207" cy="44795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/>
          <p:cNvCxnSpPr>
            <a:stCxn id="24" idx="3"/>
          </p:cNvCxnSpPr>
          <p:nvPr/>
        </p:nvCxnSpPr>
        <p:spPr>
          <a:xfrm>
            <a:off x="4580626" y="4166868"/>
            <a:ext cx="715993" cy="6870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202533" y="3946676"/>
            <a:ext cx="16636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우편번호 기능추가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daum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우편번호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API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이용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25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Browser"/>
          <p:cNvGrpSpPr/>
          <p:nvPr>
            <p:custDataLst>
              <p:tags r:id="rId1"/>
            </p:custDataLst>
          </p:nvPr>
        </p:nvGrpSpPr>
        <p:grpSpPr>
          <a:xfrm>
            <a:off x="6354566" y="696202"/>
            <a:ext cx="4629326" cy="5887480"/>
            <a:chOff x="595684" y="1261241"/>
            <a:chExt cx="6668461" cy="4352545"/>
          </a:xfrm>
        </p:grpSpPr>
        <p:sp>
          <p:nvSpPr>
            <p:cNvPr id="28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8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39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" name="Browser"/>
          <p:cNvGrpSpPr/>
          <p:nvPr>
            <p:custDataLst>
              <p:tags r:id="rId2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회원정보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045623" y="6662286"/>
            <a:ext cx="6464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참고자료 </a:t>
            </a:r>
            <a:r>
              <a:rPr lang="en-US" altLang="ko-KR" b="1" dirty="0"/>
              <a:t>: </a:t>
            </a:r>
            <a:r>
              <a:rPr lang="en-US" altLang="ko-KR" b="1" dirty="0">
                <a:hlinkClick r:id="rId22"/>
              </a:rPr>
              <a:t>http://</a:t>
            </a:r>
            <a:r>
              <a:rPr lang="en-US" altLang="ko-KR" b="1" dirty="0" smtClean="0">
                <a:hlinkClick r:id="rId22"/>
              </a:rPr>
              <a:t>zipdoc.co.kr/zws/partner/detail.do?partner_id=32</a:t>
            </a:r>
            <a:endParaRPr lang="en-US" altLang="ko-KR" b="1" dirty="0" smtClean="0"/>
          </a:p>
          <a:p>
            <a:r>
              <a:rPr lang="en-US" altLang="ko-KR" b="1" dirty="0" err="1" smtClean="0"/>
              <a:t>Youtube</a:t>
            </a:r>
            <a:r>
              <a:rPr lang="en-US" altLang="ko-KR" b="1" dirty="0" smtClean="0"/>
              <a:t> - </a:t>
            </a:r>
            <a:r>
              <a:rPr lang="ko-KR" altLang="en-US" b="1" dirty="0" err="1" smtClean="0"/>
              <a:t>내정보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345423" y="77869"/>
            <a:ext cx="563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06841" y="3997549"/>
            <a:ext cx="3589007" cy="116114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80166" y="2385660"/>
            <a:ext cx="3442358" cy="141519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042455" y="3093256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“</a:t>
            </a:r>
            <a:r>
              <a:rPr lang="ko-KR" altLang="en-US" sz="1600" dirty="0" smtClean="0"/>
              <a:t>우와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덕분에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년 편하게 삽니다</a:t>
            </a:r>
            <a:r>
              <a:rPr lang="en-US" altLang="ko-KR" sz="1600" dirty="0" smtClean="0"/>
              <a:t>~”</a:t>
            </a:r>
            <a:endParaRPr lang="ko-KR" alt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7742289" y="3445520"/>
            <a:ext cx="18538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smtClean="0"/>
              <a:t>고객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6532874" y="5813826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6429678" y="6187848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972484" y="3984583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내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243804" y="4475892"/>
            <a:ext cx="1517586" cy="752918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6216621" y="529774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6" name="타원 65"/>
          <p:cNvSpPr/>
          <p:nvPr/>
        </p:nvSpPr>
        <p:spPr>
          <a:xfrm>
            <a:off x="6339736" y="4964948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67" name="타원 66"/>
          <p:cNvSpPr/>
          <p:nvPr/>
        </p:nvSpPr>
        <p:spPr>
          <a:xfrm>
            <a:off x="6921745" y="4994321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6254982" y="474005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146212" y="5003495"/>
            <a:ext cx="187995" cy="19370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665617" y="5002881"/>
            <a:ext cx="277323" cy="219075"/>
          </a:xfrm>
          <a:prstGeom prst="rect">
            <a:avLst/>
          </a:prstGeom>
        </p:spPr>
      </p:pic>
      <p:sp>
        <p:nvSpPr>
          <p:cNvPr id="71" name="타원 70"/>
          <p:cNvSpPr/>
          <p:nvPr/>
        </p:nvSpPr>
        <p:spPr>
          <a:xfrm>
            <a:off x="7452120" y="4939478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31"/>
          <a:srcRect r="45924" b="14153"/>
          <a:stretch/>
        </p:blipFill>
        <p:spPr>
          <a:xfrm>
            <a:off x="7263775" y="4987476"/>
            <a:ext cx="264935" cy="17989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7932283" y="4477088"/>
            <a:ext cx="1517586" cy="752918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7905100" y="529894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5" name="타원 74"/>
          <p:cNvSpPr/>
          <p:nvPr/>
        </p:nvSpPr>
        <p:spPr>
          <a:xfrm>
            <a:off x="8028215" y="4966144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76" name="타원 75"/>
          <p:cNvSpPr/>
          <p:nvPr/>
        </p:nvSpPr>
        <p:spPr>
          <a:xfrm>
            <a:off x="8610224" y="4995517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943461" y="474125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834691" y="5004691"/>
            <a:ext cx="187995" cy="193708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54096" y="5004077"/>
            <a:ext cx="277323" cy="219075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9140599" y="4940674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1"/>
          <a:srcRect r="45924" b="14153"/>
          <a:stretch/>
        </p:blipFill>
        <p:spPr>
          <a:xfrm>
            <a:off x="8952254" y="4988672"/>
            <a:ext cx="264935" cy="17989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9552305" y="4465444"/>
            <a:ext cx="1517586" cy="752918"/>
          </a:xfrm>
          <a:prstGeom prst="rect">
            <a:avLst/>
          </a:prstGeom>
        </p:spPr>
      </p:pic>
      <p:sp>
        <p:nvSpPr>
          <p:cNvPr id="83" name="모서리가 둥근 직사각형 82"/>
          <p:cNvSpPr/>
          <p:nvPr/>
        </p:nvSpPr>
        <p:spPr>
          <a:xfrm>
            <a:off x="9525122" y="528730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4" name="타원 83"/>
          <p:cNvSpPr/>
          <p:nvPr/>
        </p:nvSpPr>
        <p:spPr>
          <a:xfrm>
            <a:off x="9648237" y="4954500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85" name="타원 84"/>
          <p:cNvSpPr/>
          <p:nvPr/>
        </p:nvSpPr>
        <p:spPr>
          <a:xfrm>
            <a:off x="10230246" y="4983873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9563483" y="472961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454713" y="4993047"/>
            <a:ext cx="187995" cy="193708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74118" y="4992433"/>
            <a:ext cx="277323" cy="219075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10760621" y="492903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31"/>
          <a:srcRect r="45924" b="14153"/>
          <a:stretch/>
        </p:blipFill>
        <p:spPr>
          <a:xfrm>
            <a:off x="10572276" y="4977028"/>
            <a:ext cx="264935" cy="179894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6186612" y="3977996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2" name="직선 화살표 연결선 91"/>
          <p:cNvCxnSpPr>
            <a:stCxn id="91" idx="1"/>
          </p:cNvCxnSpPr>
          <p:nvPr/>
        </p:nvCxnSpPr>
        <p:spPr>
          <a:xfrm flipH="1">
            <a:off x="5881439" y="4787775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5103028" y="4631195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96" name="직사각형 95"/>
          <p:cNvSpPr/>
          <p:nvPr/>
        </p:nvSpPr>
        <p:spPr>
          <a:xfrm>
            <a:off x="6418799" y="2232767"/>
            <a:ext cx="4565093" cy="15407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7" name="직선 화살표 연결선 96"/>
          <p:cNvCxnSpPr>
            <a:stCxn id="96" idx="1"/>
          </p:cNvCxnSpPr>
          <p:nvPr/>
        </p:nvCxnSpPr>
        <p:spPr>
          <a:xfrm flipH="1">
            <a:off x="6081311" y="3003126"/>
            <a:ext cx="337488" cy="7871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5213215" y="2925107"/>
            <a:ext cx="963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About.html</a:t>
            </a:r>
            <a:endParaRPr lang="ko-KR" altLang="en-US" sz="1200" dirty="0"/>
          </a:p>
        </p:txBody>
      </p: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31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51185" y="5141115"/>
            <a:ext cx="896077" cy="752918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832549" y="5903150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902257" y="5152038"/>
            <a:ext cx="896077" cy="752918"/>
          </a:xfrm>
          <a:prstGeom prst="rect">
            <a:avLst/>
          </a:prstGeom>
        </p:spPr>
      </p:pic>
      <p:sp>
        <p:nvSpPr>
          <p:cNvPr id="114" name="모서리가 둥근 직사각형 113"/>
          <p:cNvSpPr/>
          <p:nvPr/>
        </p:nvSpPr>
        <p:spPr>
          <a:xfrm>
            <a:off x="1883621" y="5914073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926958" y="5160139"/>
            <a:ext cx="896077" cy="752918"/>
          </a:xfrm>
          <a:prstGeom prst="rect">
            <a:avLst/>
          </a:prstGeom>
        </p:spPr>
      </p:pic>
      <p:sp>
        <p:nvSpPr>
          <p:cNvPr id="116" name="모서리가 둥근 직사각형 115"/>
          <p:cNvSpPr/>
          <p:nvPr/>
        </p:nvSpPr>
        <p:spPr>
          <a:xfrm>
            <a:off x="2908322" y="5922174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932215" y="5141115"/>
            <a:ext cx="896077" cy="752918"/>
          </a:xfrm>
          <a:prstGeom prst="rect">
            <a:avLst/>
          </a:prstGeom>
        </p:spPr>
      </p:pic>
      <p:sp>
        <p:nvSpPr>
          <p:cNvPr id="118" name="모서리가 둥근 직사각형 117"/>
          <p:cNvSpPr/>
          <p:nvPr/>
        </p:nvSpPr>
        <p:spPr>
          <a:xfrm>
            <a:off x="3913579" y="5903150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sp>
        <p:nvSpPr>
          <p:cNvPr id="119" name="직사각형 118"/>
          <p:cNvSpPr/>
          <p:nvPr/>
        </p:nvSpPr>
        <p:spPr>
          <a:xfrm>
            <a:off x="824569" y="5059997"/>
            <a:ext cx="4080042" cy="122832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0" name="직선 화살표 연결선 119"/>
          <p:cNvCxnSpPr/>
          <p:nvPr/>
        </p:nvCxnSpPr>
        <p:spPr>
          <a:xfrm>
            <a:off x="4903858" y="5693424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5045623" y="561264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구독정보</a:t>
            </a:r>
            <a:endParaRPr lang="ko-KR" altLang="en-US" sz="1200" dirty="0"/>
          </a:p>
        </p:txBody>
      </p:sp>
      <p:sp>
        <p:nvSpPr>
          <p:cNvPr id="122" name="타원 121"/>
          <p:cNvSpPr/>
          <p:nvPr/>
        </p:nvSpPr>
        <p:spPr>
          <a:xfrm>
            <a:off x="833787" y="535060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3" name="타원 122"/>
          <p:cNvSpPr/>
          <p:nvPr/>
        </p:nvSpPr>
        <p:spPr>
          <a:xfrm>
            <a:off x="1899678" y="535060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4" name="타원 123"/>
          <p:cNvSpPr/>
          <p:nvPr/>
        </p:nvSpPr>
        <p:spPr>
          <a:xfrm>
            <a:off x="2926957" y="535045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5" name="타원 124"/>
          <p:cNvSpPr/>
          <p:nvPr/>
        </p:nvSpPr>
        <p:spPr>
          <a:xfrm>
            <a:off x="3955730" y="535045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7" name="직사각형 126"/>
          <p:cNvSpPr/>
          <p:nvPr/>
        </p:nvSpPr>
        <p:spPr>
          <a:xfrm>
            <a:off x="779514" y="6068464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8" name="직사각형 127"/>
          <p:cNvSpPr/>
          <p:nvPr/>
        </p:nvSpPr>
        <p:spPr>
          <a:xfrm>
            <a:off x="1795362" y="6085981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9" name="직사각형 128"/>
          <p:cNvSpPr/>
          <p:nvPr/>
        </p:nvSpPr>
        <p:spPr>
          <a:xfrm>
            <a:off x="2827947" y="6093854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30" name="직사각형 129"/>
          <p:cNvSpPr/>
          <p:nvPr/>
        </p:nvSpPr>
        <p:spPr>
          <a:xfrm>
            <a:off x="3850978" y="6085980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pic>
        <p:nvPicPr>
          <p:cNvPr id="166" name="그림 165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445415" y="1325974"/>
            <a:ext cx="896077" cy="752918"/>
          </a:xfrm>
          <a:prstGeom prst="rect">
            <a:avLst/>
          </a:prstGeom>
        </p:spPr>
      </p:pic>
      <p:sp>
        <p:nvSpPr>
          <p:cNvPr id="167" name="모서리가 둥근 직사각형 166"/>
          <p:cNvSpPr/>
          <p:nvPr/>
        </p:nvSpPr>
        <p:spPr>
          <a:xfrm>
            <a:off x="6426779" y="208800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/>
              <a:t>title</a:t>
            </a:r>
            <a:endParaRPr lang="ko-KR" altLang="en-US" sz="800" dirty="0"/>
          </a:p>
        </p:txBody>
      </p:sp>
      <p:pic>
        <p:nvPicPr>
          <p:cNvPr id="168" name="그림 167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7496487" y="1336897"/>
            <a:ext cx="896077" cy="752918"/>
          </a:xfrm>
          <a:prstGeom prst="rect">
            <a:avLst/>
          </a:prstGeom>
        </p:spPr>
      </p:pic>
      <p:sp>
        <p:nvSpPr>
          <p:cNvPr id="169" name="모서리가 둥근 직사각형 168"/>
          <p:cNvSpPr/>
          <p:nvPr/>
        </p:nvSpPr>
        <p:spPr>
          <a:xfrm>
            <a:off x="7477851" y="2098932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521188" y="1344998"/>
            <a:ext cx="896077" cy="752918"/>
          </a:xfrm>
          <a:prstGeom prst="rect">
            <a:avLst/>
          </a:prstGeom>
        </p:spPr>
      </p:pic>
      <p:sp>
        <p:nvSpPr>
          <p:cNvPr id="171" name="모서리가 둥근 직사각형 170"/>
          <p:cNvSpPr/>
          <p:nvPr/>
        </p:nvSpPr>
        <p:spPr>
          <a:xfrm>
            <a:off x="8502552" y="2107033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72" name="그림 171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9526445" y="1325974"/>
            <a:ext cx="896077" cy="752918"/>
          </a:xfrm>
          <a:prstGeom prst="rect">
            <a:avLst/>
          </a:prstGeom>
        </p:spPr>
      </p:pic>
      <p:sp>
        <p:nvSpPr>
          <p:cNvPr id="173" name="모서리가 둥근 직사각형 172"/>
          <p:cNvSpPr/>
          <p:nvPr/>
        </p:nvSpPr>
        <p:spPr>
          <a:xfrm>
            <a:off x="9507809" y="208800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sp>
        <p:nvSpPr>
          <p:cNvPr id="174" name="직사각형 173"/>
          <p:cNvSpPr/>
          <p:nvPr/>
        </p:nvSpPr>
        <p:spPr>
          <a:xfrm>
            <a:off x="6418799" y="1244856"/>
            <a:ext cx="4080042" cy="11486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/>
          <p:cNvSpPr/>
          <p:nvPr/>
        </p:nvSpPr>
        <p:spPr>
          <a:xfrm>
            <a:off x="6428017" y="153546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76" name="타원 175"/>
          <p:cNvSpPr/>
          <p:nvPr/>
        </p:nvSpPr>
        <p:spPr>
          <a:xfrm>
            <a:off x="7493908" y="153546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77" name="타원 176"/>
          <p:cNvSpPr/>
          <p:nvPr/>
        </p:nvSpPr>
        <p:spPr>
          <a:xfrm>
            <a:off x="8521187" y="153531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78" name="타원 177"/>
          <p:cNvSpPr/>
          <p:nvPr/>
        </p:nvSpPr>
        <p:spPr>
          <a:xfrm>
            <a:off x="9549960" y="153531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cxnSp>
        <p:nvCxnSpPr>
          <p:cNvPr id="179" name="직선 화살표 연결선 178"/>
          <p:cNvCxnSpPr/>
          <p:nvPr/>
        </p:nvCxnSpPr>
        <p:spPr>
          <a:xfrm>
            <a:off x="10480727" y="1827497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/>
          <p:cNvSpPr/>
          <p:nvPr/>
        </p:nvSpPr>
        <p:spPr>
          <a:xfrm>
            <a:off x="10638011" y="176598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/>
              <a:t>찜한</a:t>
            </a:r>
            <a:r>
              <a:rPr lang="ko-KR" altLang="en-US" sz="1200" dirty="0" err="1"/>
              <a:t>글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2595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Browser"/>
          <p:cNvGrpSpPr/>
          <p:nvPr>
            <p:custDataLst>
              <p:tags r:id="rId1"/>
            </p:custDataLst>
          </p:nvPr>
        </p:nvGrpSpPr>
        <p:grpSpPr>
          <a:xfrm>
            <a:off x="6354566" y="696202"/>
            <a:ext cx="4629326" cy="5887480"/>
            <a:chOff x="595684" y="1261241"/>
            <a:chExt cx="6668461" cy="4352545"/>
          </a:xfrm>
        </p:grpSpPr>
        <p:sp>
          <p:nvSpPr>
            <p:cNvPr id="28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8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39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" name="Browser"/>
          <p:cNvGrpSpPr/>
          <p:nvPr>
            <p:custDataLst>
              <p:tags r:id="rId2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 다른 회원정보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131748" y="6545104"/>
            <a:ext cx="6464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사업주회원과 일반 회원의 </a:t>
            </a:r>
            <a:r>
              <a:rPr lang="en-US" altLang="ko-KR" b="1" dirty="0" smtClean="0"/>
              <a:t>Grid/</a:t>
            </a:r>
            <a:r>
              <a:rPr lang="ko-KR" altLang="en-US" b="1" dirty="0" smtClean="0"/>
              <a:t>내용이 다르다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사업주 회원은 </a:t>
            </a:r>
            <a:r>
              <a:rPr lang="en-US" altLang="ko-KR" b="1" dirty="0" smtClean="0"/>
              <a:t>“</a:t>
            </a:r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”</a:t>
            </a:r>
            <a:r>
              <a:rPr lang="ko-KR" altLang="en-US" b="1" dirty="0"/>
              <a:t> </a:t>
            </a:r>
            <a:r>
              <a:rPr lang="ko-KR" altLang="en-US" b="1" dirty="0" smtClean="0"/>
              <a:t>형태로 작업 진행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구독정보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찜한글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최근게시글은</a:t>
            </a:r>
            <a:r>
              <a:rPr lang="ko-KR" altLang="en-US" b="1" dirty="0" smtClean="0"/>
              <a:t> 선택적 공개가 가능하다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345423" y="77869"/>
            <a:ext cx="563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06841" y="3014777"/>
            <a:ext cx="3589007" cy="11611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6532874" y="4831054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6429678" y="5205076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972484" y="3001811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최근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243804" y="3493120"/>
            <a:ext cx="1517586" cy="752918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6216621" y="4314977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6" name="타원 65"/>
          <p:cNvSpPr/>
          <p:nvPr/>
        </p:nvSpPr>
        <p:spPr>
          <a:xfrm>
            <a:off x="6339736" y="3982176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67" name="타원 66"/>
          <p:cNvSpPr/>
          <p:nvPr/>
        </p:nvSpPr>
        <p:spPr>
          <a:xfrm>
            <a:off x="6921745" y="4011549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6254982" y="3757287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146212" y="4020723"/>
            <a:ext cx="187995" cy="19370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665617" y="4020109"/>
            <a:ext cx="277323" cy="219075"/>
          </a:xfrm>
          <a:prstGeom prst="rect">
            <a:avLst/>
          </a:prstGeom>
        </p:spPr>
      </p:pic>
      <p:sp>
        <p:nvSpPr>
          <p:cNvPr id="71" name="타원 70"/>
          <p:cNvSpPr/>
          <p:nvPr/>
        </p:nvSpPr>
        <p:spPr>
          <a:xfrm>
            <a:off x="7452120" y="3956706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29"/>
          <a:srcRect r="45924" b="14153"/>
          <a:stretch/>
        </p:blipFill>
        <p:spPr>
          <a:xfrm>
            <a:off x="7263775" y="4004704"/>
            <a:ext cx="264935" cy="17989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7932283" y="3494316"/>
            <a:ext cx="1517586" cy="752918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7905100" y="4316173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5" name="타원 74"/>
          <p:cNvSpPr/>
          <p:nvPr/>
        </p:nvSpPr>
        <p:spPr>
          <a:xfrm>
            <a:off x="8028215" y="3983372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76" name="타원 75"/>
          <p:cNvSpPr/>
          <p:nvPr/>
        </p:nvSpPr>
        <p:spPr>
          <a:xfrm>
            <a:off x="8610224" y="4012745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943461" y="3758483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834691" y="4021919"/>
            <a:ext cx="187995" cy="193708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354096" y="4021305"/>
            <a:ext cx="277323" cy="219075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9140599" y="3957902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9"/>
          <a:srcRect r="45924" b="14153"/>
          <a:stretch/>
        </p:blipFill>
        <p:spPr>
          <a:xfrm>
            <a:off x="8952254" y="4005900"/>
            <a:ext cx="264935" cy="17989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9552305" y="3482672"/>
            <a:ext cx="1517586" cy="752918"/>
          </a:xfrm>
          <a:prstGeom prst="rect">
            <a:avLst/>
          </a:prstGeom>
        </p:spPr>
      </p:pic>
      <p:sp>
        <p:nvSpPr>
          <p:cNvPr id="83" name="모서리가 둥근 직사각형 82"/>
          <p:cNvSpPr/>
          <p:nvPr/>
        </p:nvSpPr>
        <p:spPr>
          <a:xfrm>
            <a:off x="9525122" y="430452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4" name="타원 83"/>
          <p:cNvSpPr/>
          <p:nvPr/>
        </p:nvSpPr>
        <p:spPr>
          <a:xfrm>
            <a:off x="9648237" y="3971728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85" name="타원 84"/>
          <p:cNvSpPr/>
          <p:nvPr/>
        </p:nvSpPr>
        <p:spPr>
          <a:xfrm>
            <a:off x="10230246" y="4001101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9563483" y="374683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54713" y="4010275"/>
            <a:ext cx="187995" cy="193708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974118" y="4009661"/>
            <a:ext cx="277323" cy="219075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10760621" y="3946258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29"/>
          <a:srcRect r="45924" b="14153"/>
          <a:stretch/>
        </p:blipFill>
        <p:spPr>
          <a:xfrm>
            <a:off x="10572276" y="3994256"/>
            <a:ext cx="264935" cy="179894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6186612" y="2995224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2" name="직선 화살표 연결선 91"/>
          <p:cNvCxnSpPr>
            <a:stCxn id="91" idx="1"/>
          </p:cNvCxnSpPr>
          <p:nvPr/>
        </p:nvCxnSpPr>
        <p:spPr>
          <a:xfrm flipH="1">
            <a:off x="5881439" y="3805003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5103028" y="4631195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9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47726" y="5946353"/>
            <a:ext cx="896077" cy="752918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829090" y="6708388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898798" y="5957276"/>
            <a:ext cx="896077" cy="752918"/>
          </a:xfrm>
          <a:prstGeom prst="rect">
            <a:avLst/>
          </a:prstGeom>
        </p:spPr>
      </p:pic>
      <p:sp>
        <p:nvSpPr>
          <p:cNvPr id="114" name="모서리가 둥근 직사각형 113"/>
          <p:cNvSpPr/>
          <p:nvPr/>
        </p:nvSpPr>
        <p:spPr>
          <a:xfrm>
            <a:off x="1880162" y="6719311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923499" y="5965377"/>
            <a:ext cx="896077" cy="752918"/>
          </a:xfrm>
          <a:prstGeom prst="rect">
            <a:avLst/>
          </a:prstGeom>
        </p:spPr>
      </p:pic>
      <p:sp>
        <p:nvSpPr>
          <p:cNvPr id="116" name="모서리가 둥근 직사각형 115"/>
          <p:cNvSpPr/>
          <p:nvPr/>
        </p:nvSpPr>
        <p:spPr>
          <a:xfrm>
            <a:off x="2904863" y="6727412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928756" y="5946353"/>
            <a:ext cx="896077" cy="752918"/>
          </a:xfrm>
          <a:prstGeom prst="rect">
            <a:avLst/>
          </a:prstGeom>
        </p:spPr>
      </p:pic>
      <p:sp>
        <p:nvSpPr>
          <p:cNvPr id="118" name="모서리가 둥근 직사각형 117"/>
          <p:cNvSpPr/>
          <p:nvPr/>
        </p:nvSpPr>
        <p:spPr>
          <a:xfrm>
            <a:off x="3910120" y="6708388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sp>
        <p:nvSpPr>
          <p:cNvPr id="119" name="직사각형 118"/>
          <p:cNvSpPr/>
          <p:nvPr/>
        </p:nvSpPr>
        <p:spPr>
          <a:xfrm>
            <a:off x="821110" y="5865235"/>
            <a:ext cx="4080042" cy="122832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0" name="직선 화살표 연결선 119"/>
          <p:cNvCxnSpPr>
            <a:stCxn id="119" idx="3"/>
          </p:cNvCxnSpPr>
          <p:nvPr/>
        </p:nvCxnSpPr>
        <p:spPr>
          <a:xfrm>
            <a:off x="4901152" y="6479398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5042164" y="6417882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구독정보</a:t>
            </a:r>
            <a:endParaRPr lang="ko-KR" altLang="en-US" sz="1200" dirty="0"/>
          </a:p>
        </p:txBody>
      </p:sp>
      <p:sp>
        <p:nvSpPr>
          <p:cNvPr id="122" name="타원 121"/>
          <p:cNvSpPr/>
          <p:nvPr/>
        </p:nvSpPr>
        <p:spPr>
          <a:xfrm>
            <a:off x="830328" y="6155846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3" name="타원 122"/>
          <p:cNvSpPr/>
          <p:nvPr/>
        </p:nvSpPr>
        <p:spPr>
          <a:xfrm>
            <a:off x="1896219" y="6155846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4" name="타원 123"/>
          <p:cNvSpPr/>
          <p:nvPr/>
        </p:nvSpPr>
        <p:spPr>
          <a:xfrm>
            <a:off x="2923498" y="6155696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5" name="타원 124"/>
          <p:cNvSpPr/>
          <p:nvPr/>
        </p:nvSpPr>
        <p:spPr>
          <a:xfrm>
            <a:off x="3952271" y="6155696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7" name="직사각형 126"/>
          <p:cNvSpPr/>
          <p:nvPr/>
        </p:nvSpPr>
        <p:spPr>
          <a:xfrm>
            <a:off x="776055" y="6873702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8" name="직사각형 127"/>
          <p:cNvSpPr/>
          <p:nvPr/>
        </p:nvSpPr>
        <p:spPr>
          <a:xfrm>
            <a:off x="1791903" y="6891219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9" name="직사각형 128"/>
          <p:cNvSpPr/>
          <p:nvPr/>
        </p:nvSpPr>
        <p:spPr>
          <a:xfrm>
            <a:off x="2824488" y="6899092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30" name="직사각형 129"/>
          <p:cNvSpPr/>
          <p:nvPr/>
        </p:nvSpPr>
        <p:spPr>
          <a:xfrm>
            <a:off x="3847519" y="6891218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445415" y="1325974"/>
            <a:ext cx="896077" cy="752918"/>
          </a:xfrm>
          <a:prstGeom prst="rect">
            <a:avLst/>
          </a:prstGeom>
        </p:spPr>
      </p:pic>
      <p:sp>
        <p:nvSpPr>
          <p:cNvPr id="126" name="모서리가 둥근 직사각형 125"/>
          <p:cNvSpPr/>
          <p:nvPr/>
        </p:nvSpPr>
        <p:spPr>
          <a:xfrm>
            <a:off x="6426779" y="208800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/>
              <a:t>title</a:t>
            </a:r>
            <a:endParaRPr lang="ko-KR" altLang="en-US" sz="800" dirty="0"/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7496487" y="1336897"/>
            <a:ext cx="896077" cy="752918"/>
          </a:xfrm>
          <a:prstGeom prst="rect">
            <a:avLst/>
          </a:prstGeom>
        </p:spPr>
      </p:pic>
      <p:sp>
        <p:nvSpPr>
          <p:cNvPr id="132" name="모서리가 둥근 직사각형 131"/>
          <p:cNvSpPr/>
          <p:nvPr/>
        </p:nvSpPr>
        <p:spPr>
          <a:xfrm>
            <a:off x="7477851" y="2098932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521188" y="1344998"/>
            <a:ext cx="896077" cy="752918"/>
          </a:xfrm>
          <a:prstGeom prst="rect">
            <a:avLst/>
          </a:prstGeom>
        </p:spPr>
      </p:pic>
      <p:sp>
        <p:nvSpPr>
          <p:cNvPr id="134" name="모서리가 둥근 직사각형 133"/>
          <p:cNvSpPr/>
          <p:nvPr/>
        </p:nvSpPr>
        <p:spPr>
          <a:xfrm>
            <a:off x="8502552" y="2107033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9526445" y="1325974"/>
            <a:ext cx="896077" cy="752918"/>
          </a:xfrm>
          <a:prstGeom prst="rect">
            <a:avLst/>
          </a:prstGeom>
        </p:spPr>
      </p:pic>
      <p:sp>
        <p:nvSpPr>
          <p:cNvPr id="136" name="모서리가 둥근 직사각형 135"/>
          <p:cNvSpPr/>
          <p:nvPr/>
        </p:nvSpPr>
        <p:spPr>
          <a:xfrm>
            <a:off x="9507809" y="208800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sp>
        <p:nvSpPr>
          <p:cNvPr id="137" name="직사각형 136"/>
          <p:cNvSpPr/>
          <p:nvPr/>
        </p:nvSpPr>
        <p:spPr>
          <a:xfrm>
            <a:off x="6418799" y="1244856"/>
            <a:ext cx="4080042" cy="11486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/>
          <p:cNvSpPr/>
          <p:nvPr/>
        </p:nvSpPr>
        <p:spPr>
          <a:xfrm>
            <a:off x="6428017" y="153546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39" name="타원 138"/>
          <p:cNvSpPr/>
          <p:nvPr/>
        </p:nvSpPr>
        <p:spPr>
          <a:xfrm>
            <a:off x="7493908" y="153546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40" name="타원 139"/>
          <p:cNvSpPr/>
          <p:nvPr/>
        </p:nvSpPr>
        <p:spPr>
          <a:xfrm>
            <a:off x="8521187" y="153531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41" name="타원 140"/>
          <p:cNvSpPr/>
          <p:nvPr/>
        </p:nvSpPr>
        <p:spPr>
          <a:xfrm>
            <a:off x="9549960" y="153531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cxnSp>
        <p:nvCxnSpPr>
          <p:cNvPr id="142" name="직선 화살표 연결선 141"/>
          <p:cNvCxnSpPr/>
          <p:nvPr/>
        </p:nvCxnSpPr>
        <p:spPr>
          <a:xfrm>
            <a:off x="10480727" y="1827497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/>
          <p:cNvSpPr/>
          <p:nvPr/>
        </p:nvSpPr>
        <p:spPr>
          <a:xfrm>
            <a:off x="10638011" y="176598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/>
              <a:t>찜한</a:t>
            </a:r>
            <a:r>
              <a:rPr lang="ko-KR" altLang="en-US" sz="1200" dirty="0" err="1"/>
              <a:t>글</a:t>
            </a:r>
            <a:endParaRPr lang="ko-KR" altLang="en-US" sz="1200" dirty="0"/>
          </a:p>
        </p:txBody>
      </p:sp>
      <p:sp>
        <p:nvSpPr>
          <p:cNvPr id="144" name="직사각형 143"/>
          <p:cNvSpPr/>
          <p:nvPr/>
        </p:nvSpPr>
        <p:spPr>
          <a:xfrm>
            <a:off x="903859" y="4846668"/>
            <a:ext cx="1759582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145" name="직사각형 144"/>
          <p:cNvSpPr/>
          <p:nvPr/>
        </p:nvSpPr>
        <p:spPr>
          <a:xfrm>
            <a:off x="2939167" y="4857446"/>
            <a:ext cx="1783573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146" name="직사각형 145"/>
          <p:cNvSpPr/>
          <p:nvPr/>
        </p:nvSpPr>
        <p:spPr>
          <a:xfrm>
            <a:off x="835904" y="4830818"/>
            <a:ext cx="4080042" cy="97703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7" name="직선 화살표 연결선 146"/>
          <p:cNvCxnSpPr/>
          <p:nvPr/>
        </p:nvCxnSpPr>
        <p:spPr>
          <a:xfrm>
            <a:off x="4912879" y="5281486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5053891" y="5219970"/>
            <a:ext cx="1316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업체정보의 경우</a:t>
            </a:r>
            <a:endParaRPr lang="en-US" altLang="ko-KR" sz="1200" dirty="0" smtClean="0"/>
          </a:p>
          <a:p>
            <a:r>
              <a:rPr lang="ko-KR" altLang="en-US" sz="1200" dirty="0" smtClean="0"/>
              <a:t>보여주기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6255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 flipV="1">
            <a:off x="3930162" y="455384"/>
            <a:ext cx="2969128" cy="102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29519" y="50447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Tap.html</a:t>
            </a:r>
          </a:p>
          <a:p>
            <a:r>
              <a:rPr lang="en-US" altLang="ko-KR" dirty="0" smtClean="0"/>
              <a:t>Bolg.html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5" y="6215122"/>
            <a:ext cx="2224454" cy="3952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18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&gt;</a:t>
            </a:r>
          </a:p>
          <a:p>
            <a:endParaRPr lang="en-US" altLang="ko-KR" sz="1000" b="1" dirty="0">
              <a:hlinkClick r:id="rId15"/>
            </a:endParaRPr>
          </a:p>
          <a:p>
            <a:r>
              <a:rPr lang="ko-KR" altLang="en-US" sz="1000" b="1" dirty="0" smtClean="0">
                <a:hlinkClick r:id="rId15"/>
              </a:rPr>
              <a:t>http</a:t>
            </a:r>
            <a:r>
              <a:rPr lang="ko-KR" altLang="en-US" sz="1000" b="1" dirty="0">
                <a:hlinkClick r:id="rId15"/>
              </a:rPr>
              <a:t>://apis.map.daum.net</a:t>
            </a:r>
            <a:r>
              <a:rPr lang="ko-KR" altLang="en-US" sz="1000" b="1" dirty="0" smtClean="0">
                <a:hlinkClick r:id="rId15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851577" y="6028471"/>
            <a:ext cx="21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navigation.html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 flipV="1">
            <a:off x="3541559" y="6211152"/>
            <a:ext cx="271162" cy="2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541559" y="6478779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6"/>
          <a:srcRect l="21924" t="1699"/>
          <a:stretch/>
        </p:blipFill>
        <p:spPr>
          <a:xfrm>
            <a:off x="3475514" y="1328468"/>
            <a:ext cx="6186499" cy="31097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3714" y="1338912"/>
            <a:ext cx="219075" cy="238125"/>
          </a:xfrm>
          <a:prstGeom prst="rect">
            <a:avLst/>
          </a:prstGeom>
        </p:spPr>
      </p:pic>
      <p:sp>
        <p:nvSpPr>
          <p:cNvPr id="111" name="직사각형 110"/>
          <p:cNvSpPr/>
          <p:nvPr/>
        </p:nvSpPr>
        <p:spPr>
          <a:xfrm>
            <a:off x="8588710" y="1343904"/>
            <a:ext cx="451774" cy="27358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/>
          <p:cNvSpPr/>
          <p:nvPr/>
        </p:nvSpPr>
        <p:spPr>
          <a:xfrm>
            <a:off x="7828741" y="1353997"/>
            <a:ext cx="9038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지도선택시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752522" y="3789526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6" name="타원 115"/>
          <p:cNvSpPr/>
          <p:nvPr/>
        </p:nvSpPr>
        <p:spPr>
          <a:xfrm>
            <a:off x="1334531" y="3818899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8998" y="3828073"/>
            <a:ext cx="193708" cy="19370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8403" y="3827459"/>
            <a:ext cx="285750" cy="219075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1864906" y="376405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76561" y="3812054"/>
            <a:ext cx="272986" cy="179894"/>
          </a:xfrm>
          <a:prstGeom prst="rect">
            <a:avLst/>
          </a:prstGeom>
        </p:spPr>
      </p:pic>
      <p:sp>
        <p:nvSpPr>
          <p:cNvPr id="121" name="타원 120"/>
          <p:cNvSpPr/>
          <p:nvPr/>
        </p:nvSpPr>
        <p:spPr>
          <a:xfrm>
            <a:off x="2679770" y="384275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2" name="타원 121"/>
          <p:cNvSpPr/>
          <p:nvPr/>
        </p:nvSpPr>
        <p:spPr>
          <a:xfrm>
            <a:off x="3261779" y="387213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86246" y="3881306"/>
            <a:ext cx="193708" cy="19370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05651" y="3880692"/>
            <a:ext cx="285750" cy="219075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792154" y="381728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03809" y="3865287"/>
            <a:ext cx="272986" cy="179894"/>
          </a:xfrm>
          <a:prstGeom prst="rect">
            <a:avLst/>
          </a:prstGeom>
        </p:spPr>
      </p:pic>
      <p:sp>
        <p:nvSpPr>
          <p:cNvPr id="127" name="타원 126"/>
          <p:cNvSpPr/>
          <p:nvPr/>
        </p:nvSpPr>
        <p:spPr>
          <a:xfrm>
            <a:off x="744104" y="581771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8" name="타원 127"/>
          <p:cNvSpPr/>
          <p:nvPr/>
        </p:nvSpPr>
        <p:spPr>
          <a:xfrm>
            <a:off x="1326113" y="584709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0580" y="5856266"/>
            <a:ext cx="193708" cy="19370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9985" y="5855652"/>
            <a:ext cx="285750" cy="219075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856488" y="579224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68143" y="5840247"/>
            <a:ext cx="272986" cy="179894"/>
          </a:xfrm>
          <a:prstGeom prst="rect">
            <a:avLst/>
          </a:prstGeom>
        </p:spPr>
      </p:pic>
      <p:sp>
        <p:nvSpPr>
          <p:cNvPr id="133" name="타원 132"/>
          <p:cNvSpPr/>
          <p:nvPr/>
        </p:nvSpPr>
        <p:spPr>
          <a:xfrm>
            <a:off x="2728113" y="5835270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4" name="타원 133"/>
          <p:cNvSpPr/>
          <p:nvPr/>
        </p:nvSpPr>
        <p:spPr>
          <a:xfrm>
            <a:off x="3310122" y="5864643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34589" y="5873817"/>
            <a:ext cx="193708" cy="193708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53994" y="5873203"/>
            <a:ext cx="285750" cy="219075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840497" y="580980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52152" y="5857798"/>
            <a:ext cx="272986" cy="1798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8998" y="1275310"/>
            <a:ext cx="27813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9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63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 flipV="1">
            <a:off x="3930162" y="455384"/>
            <a:ext cx="2969128" cy="102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29519" y="50447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Tap.html</a:t>
            </a:r>
          </a:p>
          <a:p>
            <a:r>
              <a:rPr lang="en-US" altLang="ko-KR" dirty="0" smtClean="0"/>
              <a:t>Bolg.html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5" y="6215122"/>
            <a:ext cx="2224454" cy="3952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&gt;</a:t>
            </a:r>
          </a:p>
          <a:p>
            <a:endParaRPr lang="en-US" altLang="ko-KR" sz="1000" b="1" dirty="0">
              <a:hlinkClick r:id="rId15"/>
            </a:endParaRPr>
          </a:p>
          <a:p>
            <a:r>
              <a:rPr lang="ko-KR" altLang="en-US" sz="1000" b="1" dirty="0" smtClean="0">
                <a:hlinkClick r:id="rId15"/>
              </a:rPr>
              <a:t>http</a:t>
            </a:r>
            <a:r>
              <a:rPr lang="ko-KR" altLang="en-US" sz="1000" b="1" dirty="0">
                <a:hlinkClick r:id="rId15"/>
              </a:rPr>
              <a:t>://apis.map.daum.net</a:t>
            </a:r>
            <a:r>
              <a:rPr lang="ko-KR" altLang="en-US" sz="1000" b="1" dirty="0" smtClean="0">
                <a:hlinkClick r:id="rId15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851577" y="6028471"/>
            <a:ext cx="21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navigation.html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 flipV="1">
            <a:off x="3541559" y="6211152"/>
            <a:ext cx="271162" cy="2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541559" y="6478779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6"/>
          <a:srcRect l="21924" t="1699"/>
          <a:stretch/>
        </p:blipFill>
        <p:spPr>
          <a:xfrm>
            <a:off x="3475514" y="1328468"/>
            <a:ext cx="6186499" cy="31097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3714" y="1338912"/>
            <a:ext cx="219075" cy="238125"/>
          </a:xfrm>
          <a:prstGeom prst="rect">
            <a:avLst/>
          </a:prstGeom>
        </p:spPr>
      </p:pic>
      <p:sp>
        <p:nvSpPr>
          <p:cNvPr id="111" name="직사각형 110"/>
          <p:cNvSpPr/>
          <p:nvPr/>
        </p:nvSpPr>
        <p:spPr>
          <a:xfrm>
            <a:off x="8588710" y="1343904"/>
            <a:ext cx="451774" cy="27358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/>
          <p:cNvSpPr/>
          <p:nvPr/>
        </p:nvSpPr>
        <p:spPr>
          <a:xfrm>
            <a:off x="7828741" y="1353997"/>
            <a:ext cx="9038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지도선택시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752522" y="3789526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6" name="타원 115"/>
          <p:cNvSpPr/>
          <p:nvPr/>
        </p:nvSpPr>
        <p:spPr>
          <a:xfrm>
            <a:off x="1334531" y="3818899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8998" y="3828073"/>
            <a:ext cx="193708" cy="19370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8403" y="3827459"/>
            <a:ext cx="285750" cy="219075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1864906" y="376405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76561" y="3812054"/>
            <a:ext cx="272986" cy="179894"/>
          </a:xfrm>
          <a:prstGeom prst="rect">
            <a:avLst/>
          </a:prstGeom>
        </p:spPr>
      </p:pic>
      <p:sp>
        <p:nvSpPr>
          <p:cNvPr id="121" name="타원 120"/>
          <p:cNvSpPr/>
          <p:nvPr/>
        </p:nvSpPr>
        <p:spPr>
          <a:xfrm>
            <a:off x="2679770" y="384275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2" name="타원 121"/>
          <p:cNvSpPr/>
          <p:nvPr/>
        </p:nvSpPr>
        <p:spPr>
          <a:xfrm>
            <a:off x="3261779" y="387213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86246" y="3881306"/>
            <a:ext cx="193708" cy="19370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05651" y="3880692"/>
            <a:ext cx="285750" cy="219075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792154" y="381728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03809" y="3865287"/>
            <a:ext cx="272986" cy="179894"/>
          </a:xfrm>
          <a:prstGeom prst="rect">
            <a:avLst/>
          </a:prstGeom>
        </p:spPr>
      </p:pic>
      <p:sp>
        <p:nvSpPr>
          <p:cNvPr id="127" name="타원 126"/>
          <p:cNvSpPr/>
          <p:nvPr/>
        </p:nvSpPr>
        <p:spPr>
          <a:xfrm>
            <a:off x="744104" y="581771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8" name="타원 127"/>
          <p:cNvSpPr/>
          <p:nvPr/>
        </p:nvSpPr>
        <p:spPr>
          <a:xfrm>
            <a:off x="1326113" y="584709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0580" y="5856266"/>
            <a:ext cx="193708" cy="19370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9985" y="5855652"/>
            <a:ext cx="285750" cy="219075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856488" y="579224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68143" y="5840247"/>
            <a:ext cx="272986" cy="179894"/>
          </a:xfrm>
          <a:prstGeom prst="rect">
            <a:avLst/>
          </a:prstGeom>
        </p:spPr>
      </p:pic>
      <p:sp>
        <p:nvSpPr>
          <p:cNvPr id="133" name="타원 132"/>
          <p:cNvSpPr/>
          <p:nvPr/>
        </p:nvSpPr>
        <p:spPr>
          <a:xfrm>
            <a:off x="2728113" y="5835270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4" name="타원 133"/>
          <p:cNvSpPr/>
          <p:nvPr/>
        </p:nvSpPr>
        <p:spPr>
          <a:xfrm>
            <a:off x="3310122" y="5864643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34589" y="5873817"/>
            <a:ext cx="193708" cy="193708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53994" y="5873203"/>
            <a:ext cx="285750" cy="219075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840497" y="580980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52152" y="5857798"/>
            <a:ext cx="272986" cy="1798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7370" y="1299184"/>
            <a:ext cx="28289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702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48690"/>
            <a:ext cx="1061823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검색기능 </a:t>
            </a:r>
            <a:r>
              <a:rPr lang="ko-KR" altLang="en-US" b="1" dirty="0" err="1" smtClean="0"/>
              <a:t>구현시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Google Geocoding API</a:t>
            </a:r>
            <a:r>
              <a:rPr lang="ko-KR" altLang="en-US" b="1" dirty="0" smtClean="0"/>
              <a:t>를 이용한 지도</a:t>
            </a:r>
            <a:r>
              <a:rPr lang="en-US" altLang="ko-KR" b="1" dirty="0" smtClean="0"/>
              <a:t>-&gt;</a:t>
            </a:r>
            <a:r>
              <a:rPr lang="ko-KR" altLang="en-US" b="1" dirty="0" smtClean="0"/>
              <a:t>좌표 변환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검색언어적용</a:t>
            </a:r>
            <a:r>
              <a:rPr lang="en-US" altLang="ko-KR" b="1" dirty="0" smtClean="0"/>
              <a:t>(language)</a:t>
            </a:r>
          </a:p>
          <a:p>
            <a:r>
              <a:rPr lang="en-US" altLang="ko-KR" b="1" dirty="0"/>
              <a:t>(</a:t>
            </a:r>
            <a:r>
              <a:rPr lang="en-US" altLang="ko-KR" b="1" dirty="0">
                <a:hlinkClick r:id="rId2"/>
              </a:rPr>
              <a:t>http://maps.googleapis.com/maps/api/geocode/json?address=%</a:t>
            </a:r>
            <a:r>
              <a:rPr lang="en-US" altLang="ko-KR" b="1" dirty="0" smtClean="0">
                <a:hlinkClick r:id="rId2"/>
              </a:rPr>
              <a:t>EB%8D%95%EC%A7%84%EA%B5%AC%20%EB%A7%A4%EB%B4%894%EA%B8%B8&amp;language=ch&amp;sensor=false</a:t>
            </a:r>
            <a:endParaRPr lang="en-US" altLang="ko-KR" b="1" dirty="0" smtClean="0"/>
          </a:p>
          <a:p>
            <a:r>
              <a:rPr lang="en-US" altLang="ko-KR" b="1" dirty="0"/>
              <a:t>https://developers.google.com/maps/documentation/geocoding/intro?hl=ko)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마커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클러스터링을</a:t>
            </a:r>
            <a:r>
              <a:rPr lang="ko-KR" altLang="en-US" b="1" dirty="0" smtClean="0"/>
              <a:t> 이용</a:t>
            </a:r>
            <a:r>
              <a:rPr lang="en-US" altLang="ko-KR" b="1" dirty="0"/>
              <a:t>(https://</a:t>
            </a:r>
            <a:r>
              <a:rPr lang="en-US" altLang="ko-KR" b="1" dirty="0" smtClean="0"/>
              <a:t>developers.google.com/maps/documentation/javascript/marker-clustering)</a:t>
            </a:r>
            <a:endParaRPr lang="en-US" altLang="ko-KR" b="1" dirty="0"/>
          </a:p>
          <a:p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b="1" u="sng" dirty="0" smtClean="0"/>
              <a:t>language</a:t>
            </a:r>
            <a:r>
              <a:rPr lang="ko-KR" altLang="en-US" b="1" u="sng" dirty="0" smtClean="0"/>
              <a:t>의 경우 기본적으로 </a:t>
            </a:r>
            <a:r>
              <a:rPr lang="en-US" altLang="ko-KR" b="1" u="sng" dirty="0" smtClean="0"/>
              <a:t>“</a:t>
            </a:r>
            <a:r>
              <a:rPr lang="en-US" altLang="ko-KR" b="1" u="sng" dirty="0" err="1" smtClean="0"/>
              <a:t>ko</a:t>
            </a:r>
            <a:r>
              <a:rPr lang="en-US" altLang="ko-KR" b="1" u="sng" dirty="0" smtClean="0"/>
              <a:t>”</a:t>
            </a:r>
            <a:r>
              <a:rPr lang="ko-KR" altLang="en-US" b="1" u="sng" dirty="0" smtClean="0"/>
              <a:t>를 기준으로 하고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유동적으로 다른 언어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영어</a:t>
            </a:r>
            <a:r>
              <a:rPr lang="en-US" altLang="ko-KR" b="1" u="sng" dirty="0" smtClean="0"/>
              <a:t>)</a:t>
            </a:r>
            <a:r>
              <a:rPr lang="ko-KR" altLang="en-US" b="1" u="sng" dirty="0" smtClean="0"/>
              <a:t>로 변경할 수 있도록 개발 필요</a:t>
            </a: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자동완성 기능 구현하기</a:t>
            </a:r>
            <a:endParaRPr lang="en-US" altLang="ko-KR" b="1" u="sng" dirty="0" smtClean="0"/>
          </a:p>
          <a:p>
            <a:r>
              <a:rPr lang="en-US" altLang="ko-KR" b="1" u="sng" dirty="0" smtClean="0"/>
              <a:t>(</a:t>
            </a:r>
            <a:r>
              <a:rPr lang="en-US" altLang="ko-KR" b="1" dirty="0" smtClean="0"/>
              <a:t>canvas/component-</a:t>
            </a:r>
            <a:r>
              <a:rPr lang="en-US" altLang="ko-KR" b="1" dirty="0" err="1" smtClean="0"/>
              <a:t>typeahead.php</a:t>
            </a:r>
            <a:r>
              <a:rPr lang="en-US" altLang="ko-KR" b="1" dirty="0" smtClean="0"/>
              <a:t>, </a:t>
            </a:r>
            <a:r>
              <a:rPr lang="en-US" altLang="ko-KR" b="1" dirty="0" smtClean="0">
                <a:hlinkClick r:id="rId3"/>
              </a:rPr>
              <a:t>https://twitter.github.io/typeahead.js</a:t>
            </a:r>
            <a:r>
              <a:rPr lang="en-US" altLang="ko-KR" b="1" u="sng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err="1" smtClean="0"/>
              <a:t>페이지네이션</a:t>
            </a:r>
            <a:r>
              <a:rPr lang="en-US" altLang="ko-KR" b="1" u="sng" dirty="0"/>
              <a:t>/</a:t>
            </a:r>
            <a:r>
              <a:rPr lang="ko-KR" altLang="en-US" b="1" u="sng" dirty="0" smtClean="0"/>
              <a:t>필터기능 구현하기</a:t>
            </a:r>
            <a:endParaRPr lang="en-US" altLang="ko-KR" b="1" u="sng" dirty="0" smtClean="0"/>
          </a:p>
          <a:p>
            <a:r>
              <a:rPr lang="en-US" altLang="ko-KR" b="1" u="sng" dirty="0"/>
              <a:t>(</a:t>
            </a:r>
            <a:r>
              <a:rPr lang="en-US" altLang="ko-KR" b="1" u="sng" dirty="0">
                <a:hlinkClick r:id="rId4"/>
              </a:rPr>
              <a:t>https://esimakin.github.io/twbs-pagination</a:t>
            </a:r>
            <a:r>
              <a:rPr lang="en-US" altLang="ko-KR" b="1" u="sng" dirty="0" smtClean="0">
                <a:hlinkClick r:id="rId4"/>
              </a:rPr>
              <a:t>/</a:t>
            </a:r>
            <a:r>
              <a:rPr lang="en-US" altLang="ko-KR" b="1" u="sng" dirty="0"/>
              <a:t>, http://listjs.com/)</a:t>
            </a:r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r>
              <a:rPr lang="en-US" altLang="ko-KR" b="1" u="sng" dirty="0" smtClean="0"/>
              <a:t>※ </a:t>
            </a:r>
            <a:r>
              <a:rPr lang="ko-KR" altLang="en-US" b="1" u="sng" dirty="0" smtClean="0"/>
              <a:t>직방의 경우 모든 축척범위</a:t>
            </a:r>
            <a:r>
              <a:rPr lang="en-US" altLang="ko-KR" b="1" u="sng" dirty="0" smtClean="0"/>
              <a:t>(128km)</a:t>
            </a:r>
            <a:r>
              <a:rPr lang="ko-KR" altLang="en-US" b="1" u="sng" dirty="0" smtClean="0"/>
              <a:t>를 허용하기 때문에 </a:t>
            </a:r>
            <a:r>
              <a:rPr lang="ko-KR" altLang="en-US" b="1" u="sng" dirty="0" err="1" smtClean="0"/>
              <a:t>검색시</a:t>
            </a:r>
            <a:r>
              <a:rPr lang="ko-KR" altLang="en-US" b="1" u="sng" dirty="0" smtClean="0"/>
              <a:t> 부하</a:t>
            </a:r>
            <a:r>
              <a:rPr lang="en-US" altLang="ko-KR" b="1" u="sng" dirty="0" smtClean="0"/>
              <a:t>&amp;</a:t>
            </a:r>
            <a:r>
              <a:rPr lang="ko-KR" altLang="en-US" b="1" u="sng" dirty="0" smtClean="0"/>
              <a:t>로딩지연이 발생하지만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다방의 경우 축척범위 </a:t>
            </a:r>
            <a:r>
              <a:rPr lang="en-US" altLang="ko-KR" b="1" u="sng" dirty="0" smtClean="0"/>
              <a:t>10km</a:t>
            </a:r>
            <a:r>
              <a:rPr lang="ko-KR" altLang="en-US" b="1" u="sng" dirty="0" smtClean="0"/>
              <a:t>까지만 허용하고</a:t>
            </a:r>
            <a:r>
              <a:rPr lang="en-US" altLang="ko-KR" b="1" u="sng" dirty="0" smtClean="0"/>
              <a:t>, map</a:t>
            </a:r>
            <a:r>
              <a:rPr lang="ko-KR" altLang="en-US" b="1" u="sng" dirty="0" smtClean="0"/>
              <a:t>상 검색은 </a:t>
            </a:r>
            <a:r>
              <a:rPr lang="en-US" altLang="ko-KR" b="1" u="sng" dirty="0" smtClean="0"/>
              <a:t>2km</a:t>
            </a:r>
            <a:r>
              <a:rPr lang="ko-KR" altLang="en-US" b="1" u="sng" dirty="0" smtClean="0"/>
              <a:t>만 허용하기 때문에 상대적으로 부하가 적게 발생하는 장점이 있음</a:t>
            </a:r>
            <a:endParaRPr lang="en-US" altLang="ko-KR" b="1" u="sng" dirty="0"/>
          </a:p>
        </p:txBody>
      </p:sp>
    </p:spTree>
    <p:extLst>
      <p:ext uri="{BB962C8B-B14F-4D97-AF65-F5344CB8AC3E}">
        <p14:creationId xmlns:p14="http://schemas.microsoft.com/office/powerpoint/2010/main" val="368254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702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092365"/>
            <a:ext cx="106182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/>
              <a:t>Google Geocoding API</a:t>
            </a:r>
            <a:r>
              <a:rPr lang="ko-KR" altLang="en-US" b="1" dirty="0"/>
              <a:t>를 이용한 지도</a:t>
            </a:r>
            <a:r>
              <a:rPr lang="en-US" altLang="ko-KR" b="1" dirty="0"/>
              <a:t>-&gt;</a:t>
            </a:r>
            <a:r>
              <a:rPr lang="ko-KR" altLang="en-US" b="1" dirty="0"/>
              <a:t>좌표 </a:t>
            </a:r>
            <a:r>
              <a:rPr lang="ko-KR" altLang="en-US" b="1" dirty="0" smtClean="0"/>
              <a:t>변환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“</a:t>
            </a:r>
            <a:r>
              <a:rPr lang="ko-KR" altLang="en-US" b="1" dirty="0" smtClean="0"/>
              <a:t>지도</a:t>
            </a:r>
            <a:r>
              <a:rPr lang="en-US" altLang="ko-KR" b="1" dirty="0" smtClean="0"/>
              <a:t>”</a:t>
            </a:r>
            <a:r>
              <a:rPr lang="ko-KR" altLang="en-US" b="1" dirty="0" smtClean="0"/>
              <a:t>기준 검색의 경우</a:t>
            </a:r>
            <a:r>
              <a:rPr lang="en-US" altLang="ko-KR" b="1" dirty="0" smtClean="0"/>
              <a:t>(1</a:t>
            </a:r>
            <a:r>
              <a:rPr lang="ko-KR" altLang="en-US" b="1" dirty="0" smtClean="0"/>
              <a:t>순위 구현</a:t>
            </a:r>
            <a:r>
              <a:rPr lang="en-US" altLang="ko-KR" b="1" dirty="0" smtClean="0"/>
              <a:t>)</a:t>
            </a:r>
          </a:p>
          <a:p>
            <a:r>
              <a:rPr lang="ko-KR" altLang="en-US" b="1" dirty="0" smtClean="0"/>
              <a:t> </a:t>
            </a:r>
            <a:r>
              <a:rPr lang="en-US" altLang="ko-KR" b="1" dirty="0" smtClean="0"/>
              <a:t>map viewport</a:t>
            </a:r>
            <a:r>
              <a:rPr lang="ko-KR" altLang="en-US" b="1" dirty="0" smtClean="0"/>
              <a:t>에 대한 </a:t>
            </a:r>
            <a:r>
              <a:rPr lang="en-US" altLang="ko-KR" dirty="0" err="1" smtClean="0">
                <a:hlinkClick r:id="rId2"/>
              </a:rPr>
              <a:t>LatLngBounds</a:t>
            </a:r>
            <a:r>
              <a:rPr lang="ko-KR" altLang="en-US" dirty="0" smtClean="0"/>
              <a:t>를 계산하여 좌표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위도</a:t>
            </a:r>
            <a:r>
              <a:rPr lang="en-US" altLang="ko-KR" dirty="0" smtClean="0"/>
              <a:t>/</a:t>
            </a:r>
            <a:r>
              <a:rPr lang="ko-KR" altLang="en-US" dirty="0" smtClean="0"/>
              <a:t>경도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범위로 하는 검색질의를 생성하는 것이 좋을 것 같음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“</a:t>
            </a:r>
            <a:r>
              <a:rPr lang="ko-KR" altLang="en-US" b="1" dirty="0" smtClean="0"/>
              <a:t>조건</a:t>
            </a:r>
            <a:r>
              <a:rPr lang="en-US" altLang="ko-KR" b="1" dirty="0" smtClean="0"/>
              <a:t>”</a:t>
            </a:r>
            <a:r>
              <a:rPr lang="ko-KR" altLang="en-US" b="1" dirty="0" smtClean="0"/>
              <a:t>기준 검색의 경우</a:t>
            </a:r>
            <a:r>
              <a:rPr lang="en-US" altLang="ko-KR" b="1" dirty="0" smtClean="0"/>
              <a:t>(1</a:t>
            </a:r>
            <a:r>
              <a:rPr lang="ko-KR" altLang="en-US" b="1" dirty="0" smtClean="0"/>
              <a:t>순위 구현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Best Solution : </a:t>
            </a:r>
            <a:r>
              <a:rPr lang="en-US" altLang="ko-KR" b="1" dirty="0" err="1" smtClean="0"/>
              <a:t>LatLagBounds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계산을 통한 좌표기준 범위 검색 후 조회된 데이터에 대한 필터 검색 실시</a:t>
            </a:r>
            <a:endParaRPr lang="en-US" altLang="ko-KR" b="1" dirty="0"/>
          </a:p>
          <a:p>
            <a:r>
              <a:rPr lang="en-US" altLang="ko-KR" b="1" strike="sngStrike" dirty="0" smtClean="0"/>
              <a:t>Easy Solution : Request Query </a:t>
            </a:r>
            <a:r>
              <a:rPr lang="ko-KR" altLang="en-US" b="1" strike="sngStrike" dirty="0" err="1" smtClean="0"/>
              <a:t>셋팅을</a:t>
            </a:r>
            <a:r>
              <a:rPr lang="ko-KR" altLang="en-US" b="1" strike="sngStrike" dirty="0" smtClean="0"/>
              <a:t> 통한 범위</a:t>
            </a:r>
            <a:r>
              <a:rPr lang="en-US" altLang="ko-KR" b="1" strike="sngStrike" dirty="0" smtClean="0"/>
              <a:t>&amp;</a:t>
            </a:r>
            <a:r>
              <a:rPr lang="ko-KR" altLang="en-US" b="1" strike="sngStrike" dirty="0" smtClean="0"/>
              <a:t>필터 검색 실시</a:t>
            </a:r>
            <a:endParaRPr lang="en-US" altLang="ko-KR" b="1" strike="sngStrike" dirty="0" smtClean="0"/>
          </a:p>
          <a:p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“</a:t>
            </a:r>
            <a:r>
              <a:rPr lang="ko-KR" altLang="en-US" b="1" dirty="0" err="1" smtClean="0"/>
              <a:t>검색창</a:t>
            </a:r>
            <a:r>
              <a:rPr lang="en-US" altLang="ko-KR" b="1" dirty="0" smtClean="0"/>
              <a:t>”</a:t>
            </a:r>
            <a:r>
              <a:rPr lang="ko-KR" altLang="en-US" b="1" dirty="0"/>
              <a:t>기준 검색의 </a:t>
            </a:r>
            <a:r>
              <a:rPr lang="ko-KR" altLang="en-US" b="1" dirty="0" smtClean="0"/>
              <a:t>경우</a:t>
            </a:r>
            <a:r>
              <a:rPr lang="en-US" altLang="ko-KR" b="1" dirty="0" smtClean="0"/>
              <a:t>(2</a:t>
            </a:r>
            <a:r>
              <a:rPr lang="ko-KR" altLang="en-US" b="1" dirty="0" smtClean="0"/>
              <a:t>순위 구현</a:t>
            </a:r>
            <a:r>
              <a:rPr lang="en-US" altLang="ko-KR" b="1" dirty="0" smtClean="0"/>
              <a:t>)</a:t>
            </a:r>
            <a:endParaRPr lang="en-US" altLang="ko-KR" b="1" dirty="0"/>
          </a:p>
          <a:p>
            <a:r>
              <a:rPr lang="en-US" altLang="ko-KR" b="1" dirty="0" smtClean="0"/>
              <a:t>Google geocoding, typeahead.js</a:t>
            </a:r>
            <a:r>
              <a:rPr lang="ko-KR" altLang="en-US" b="1" dirty="0" smtClean="0"/>
              <a:t>을 이용함</a:t>
            </a:r>
            <a:r>
              <a:rPr lang="en-US" altLang="ko-KR" b="1" dirty="0" smtClean="0"/>
              <a:t>. (</a:t>
            </a:r>
            <a:r>
              <a:rPr lang="ko-KR" altLang="en-US" b="1" dirty="0" smtClean="0"/>
              <a:t>서버부하방지를 위해서 단어단위로 검색하되 </a:t>
            </a:r>
            <a:r>
              <a:rPr lang="en-US" altLang="ko-KR" b="1" dirty="0" err="1" smtClean="0"/>
              <a:t>keyup</a:t>
            </a:r>
            <a:r>
              <a:rPr lang="ko-KR" altLang="en-US" b="1" dirty="0" err="1" smtClean="0"/>
              <a:t>입력후</a:t>
            </a:r>
            <a:r>
              <a:rPr lang="ko-KR" altLang="en-US" b="1" dirty="0" smtClean="0"/>
              <a:t> 약 </a:t>
            </a:r>
            <a:r>
              <a:rPr lang="en-US" altLang="ko-KR" b="1" dirty="0" smtClean="0"/>
              <a:t>1.5~2</a:t>
            </a:r>
            <a:r>
              <a:rPr lang="ko-KR" altLang="en-US" b="1" dirty="0" smtClean="0"/>
              <a:t>초 이후에 검색이 되게 하기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(“</a:t>
            </a:r>
            <a:r>
              <a:rPr lang="en-US" altLang="ko-KR" b="1" dirty="0"/>
              <a:t>room” </a:t>
            </a:r>
            <a:r>
              <a:rPr lang="ko-KR" altLang="en-US" b="1" dirty="0"/>
              <a:t>테이블 대상 주소</a:t>
            </a:r>
            <a:r>
              <a:rPr lang="en-US" altLang="ko-KR" b="1" dirty="0"/>
              <a:t> 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u="sng" dirty="0" smtClean="0"/>
              <a:t>※ </a:t>
            </a:r>
            <a:r>
              <a:rPr lang="ko-KR" altLang="en-US" b="1" u="sng" dirty="0" smtClean="0"/>
              <a:t>추천 해결 방법</a:t>
            </a:r>
            <a:endParaRPr lang="en-US" altLang="ko-KR" b="1" dirty="0"/>
          </a:p>
          <a:p>
            <a:r>
              <a:rPr lang="en-US" altLang="ko-KR" b="1" u="sng" dirty="0" smtClean="0"/>
              <a:t>1. </a:t>
            </a:r>
            <a:r>
              <a:rPr lang="ko-KR" altLang="en-US" b="1" u="sng" dirty="0" smtClean="0"/>
              <a:t>초기에는 </a:t>
            </a:r>
            <a:r>
              <a:rPr lang="ko-KR" altLang="en-US" b="1" u="sng" dirty="0"/>
              <a:t>데이터가 별로 안되니까 일단 </a:t>
            </a:r>
            <a:r>
              <a:rPr lang="ko-KR" altLang="en-US" b="1" u="sng" dirty="0" smtClean="0"/>
              <a:t>모든 범위에 대해서 로딩 </a:t>
            </a:r>
            <a:r>
              <a:rPr lang="en-US" altLang="ko-KR" b="1" u="sng" dirty="0" smtClean="0"/>
              <a:t>-&gt;</a:t>
            </a:r>
            <a:r>
              <a:rPr lang="ko-KR" altLang="en-US" b="1" u="sng" dirty="0" smtClean="0"/>
              <a:t> 필터 적용</a:t>
            </a:r>
            <a:endParaRPr lang="en-US" altLang="ko-KR" b="1" u="sng" dirty="0" smtClean="0"/>
          </a:p>
          <a:p>
            <a:r>
              <a:rPr lang="en-US" altLang="ko-KR" b="1" u="sng" dirty="0" smtClean="0"/>
              <a:t>2. </a:t>
            </a:r>
            <a:r>
              <a:rPr lang="ko-KR" altLang="en-US" b="1" u="sng" dirty="0" smtClean="0"/>
              <a:t>향후에는 </a:t>
            </a:r>
            <a:r>
              <a:rPr lang="en-US" altLang="ko-KR" b="1" u="sng" dirty="0"/>
              <a:t>map event </a:t>
            </a:r>
            <a:r>
              <a:rPr lang="ko-KR" altLang="en-US" b="1" u="sng" dirty="0"/>
              <a:t>발생시 </a:t>
            </a:r>
            <a:r>
              <a:rPr lang="en-US" altLang="ko-KR" b="1" u="sng" dirty="0"/>
              <a:t>bound</a:t>
            </a:r>
            <a:r>
              <a:rPr lang="ko-KR" altLang="en-US" b="1" u="sng" dirty="0"/>
              <a:t>된 </a:t>
            </a:r>
            <a:r>
              <a:rPr lang="en-US" altLang="ko-KR" b="1" u="sng" dirty="0"/>
              <a:t>map</a:t>
            </a:r>
            <a:r>
              <a:rPr lang="ko-KR" altLang="en-US" b="1" u="sng" dirty="0"/>
              <a:t>의 범위에 따라서 </a:t>
            </a:r>
            <a:r>
              <a:rPr lang="ko-KR" altLang="en-US" b="1" u="sng" dirty="0" smtClean="0"/>
              <a:t>검색 </a:t>
            </a:r>
            <a:r>
              <a:rPr lang="en-US" altLang="ko-KR" b="1" u="sng" dirty="0" smtClean="0"/>
              <a:t>-&gt; “</a:t>
            </a:r>
            <a:r>
              <a:rPr lang="ko-KR" altLang="en-US" b="1" u="sng" dirty="0" smtClean="0"/>
              <a:t>조건</a:t>
            </a:r>
            <a:r>
              <a:rPr lang="en-US" altLang="ko-KR" b="1" u="sng" dirty="0" smtClean="0"/>
              <a:t>＂</a:t>
            </a:r>
            <a:r>
              <a:rPr lang="ko-KR" altLang="en-US" b="1" u="sng" dirty="0" smtClean="0"/>
              <a:t>필터 적용</a:t>
            </a:r>
            <a:endParaRPr lang="en-US" altLang="ko-KR" b="1" u="sng" dirty="0"/>
          </a:p>
        </p:txBody>
      </p:sp>
    </p:spTree>
    <p:extLst>
      <p:ext uri="{BB962C8B-B14F-4D97-AF65-F5344CB8AC3E}">
        <p14:creationId xmlns:p14="http://schemas.microsoft.com/office/powerpoint/2010/main" val="159288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66796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cxnSp>
        <p:nvCxnSpPr>
          <p:cNvPr id="26" name="직선 화살표 연결선 25"/>
          <p:cNvCxnSpPr/>
          <p:nvPr/>
        </p:nvCxnSpPr>
        <p:spPr>
          <a:xfrm flipV="1">
            <a:off x="3930162" y="455384"/>
            <a:ext cx="2969128" cy="102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29519" y="50447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Tap.html</a:t>
            </a:r>
          </a:p>
          <a:p>
            <a:r>
              <a:rPr lang="en-US" altLang="ko-KR" dirty="0" smtClean="0"/>
              <a:t>Bolg.html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771" y="2086241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17" y="6203547"/>
            <a:ext cx="2224454" cy="395236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2181289" y="3205839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2162589" y="2968481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55" name="타원 54"/>
          <p:cNvSpPr/>
          <p:nvPr/>
        </p:nvSpPr>
        <p:spPr>
          <a:xfrm>
            <a:off x="2426070" y="3636333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56" name="타원 55"/>
          <p:cNvSpPr/>
          <p:nvPr/>
        </p:nvSpPr>
        <p:spPr>
          <a:xfrm>
            <a:off x="3008079" y="3665706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2415120" y="241615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66" y="2084336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4163405" y="3239594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4144705" y="300223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32546" y="3674880"/>
            <a:ext cx="193708" cy="19370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51951" y="3674266"/>
            <a:ext cx="285750" cy="219075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41" y="4137169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2180059" y="5256767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2161359" y="5019409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2413890" y="4467081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490" y="4137169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4177008" y="5256767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4158308" y="5019409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4410839" y="4467081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93" name="타원 92"/>
          <p:cNvSpPr/>
          <p:nvPr/>
        </p:nvSpPr>
        <p:spPr>
          <a:xfrm>
            <a:off x="3538454" y="3610863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3350109" y="3658861"/>
            <a:ext cx="272986" cy="17989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7"/>
          <a:srcRect l="21261" b="5632"/>
          <a:stretch/>
        </p:blipFill>
        <p:spPr>
          <a:xfrm>
            <a:off x="3350108" y="1323194"/>
            <a:ext cx="6311906" cy="298572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919" y="2089644"/>
            <a:ext cx="1867883" cy="1689450"/>
          </a:xfrm>
          <a:prstGeom prst="rect">
            <a:avLst/>
          </a:prstGeom>
        </p:spPr>
      </p:pic>
      <p:grpSp>
        <p:nvGrpSpPr>
          <p:cNvPr id="120" name="그룹 119"/>
          <p:cNvGrpSpPr/>
          <p:nvPr/>
        </p:nvGrpSpPr>
        <p:grpSpPr>
          <a:xfrm>
            <a:off x="6206437" y="3209242"/>
            <a:ext cx="1548121" cy="558127"/>
            <a:chOff x="471005" y="2714625"/>
            <a:chExt cx="2877033" cy="437500"/>
          </a:xfrm>
        </p:grpSpPr>
        <p:sp>
          <p:nvSpPr>
            <p:cNvPr id="121" name="직사각형 120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6" name="모서리가 둥근 직사각형 125"/>
          <p:cNvSpPr/>
          <p:nvPr/>
        </p:nvSpPr>
        <p:spPr>
          <a:xfrm>
            <a:off x="6187737" y="2971884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6440268" y="241955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34" name="그림 13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71" y="4134466"/>
            <a:ext cx="1867883" cy="1689450"/>
          </a:xfrm>
          <a:prstGeom prst="rect">
            <a:avLst/>
          </a:prstGeom>
        </p:spPr>
      </p:pic>
      <p:grpSp>
        <p:nvGrpSpPr>
          <p:cNvPr id="135" name="그룹 134"/>
          <p:cNvGrpSpPr/>
          <p:nvPr/>
        </p:nvGrpSpPr>
        <p:grpSpPr>
          <a:xfrm>
            <a:off x="6205789" y="5254064"/>
            <a:ext cx="1548121" cy="558127"/>
            <a:chOff x="471005" y="2714625"/>
            <a:chExt cx="2877033" cy="437500"/>
          </a:xfrm>
        </p:grpSpPr>
        <p:sp>
          <p:nvSpPr>
            <p:cNvPr id="136" name="직사각형 13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1" name="모서리가 둥근 직사각형 140"/>
          <p:cNvSpPr/>
          <p:nvPr/>
        </p:nvSpPr>
        <p:spPr>
          <a:xfrm>
            <a:off x="6187089" y="501670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6439620" y="4464378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49" name="직사각형 148"/>
          <p:cNvSpPr/>
          <p:nvPr/>
        </p:nvSpPr>
        <p:spPr>
          <a:xfrm>
            <a:off x="9926534" y="937266"/>
            <a:ext cx="2224875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8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8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8"/>
              </a:rPr>
              <a:t>&gt;</a:t>
            </a:r>
          </a:p>
          <a:p>
            <a:endParaRPr lang="en-US" altLang="ko-KR" sz="1000" b="1" dirty="0">
              <a:hlinkClick r:id="rId18"/>
            </a:endParaRPr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시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전주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군산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익산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구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동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 smtClean="0"/>
              <a:t>“</a:t>
            </a:r>
            <a:r>
              <a:rPr lang="ko-KR" altLang="en-US" sz="1000" b="1" dirty="0" err="1" smtClean="0"/>
              <a:t>클릭시</a:t>
            </a:r>
            <a:r>
              <a:rPr lang="ko-KR" altLang="en-US" sz="1000" b="1" dirty="0" smtClean="0"/>
              <a:t> </a:t>
            </a:r>
            <a:r>
              <a:rPr lang="ko-KR" altLang="en-US" sz="1000" b="1" dirty="0" err="1" smtClean="0"/>
              <a:t>새창을</a:t>
            </a:r>
            <a:r>
              <a:rPr lang="ko-KR" altLang="en-US" sz="1000" b="1" dirty="0" smtClean="0"/>
              <a:t> 띄워서 상세보기 페이지로 이동</a:t>
            </a:r>
            <a:r>
              <a:rPr lang="en-US" altLang="ko-KR" sz="1000" b="1" dirty="0" smtClean="0"/>
              <a:t>＂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162" name="모서리가 둥근 직사각형 161"/>
          <p:cNvSpPr/>
          <p:nvPr/>
        </p:nvSpPr>
        <p:spPr>
          <a:xfrm>
            <a:off x="4305446" y="241525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cxnSp>
        <p:nvCxnSpPr>
          <p:cNvPr id="165" name="직선 화살표 연결선 164"/>
          <p:cNvCxnSpPr/>
          <p:nvPr/>
        </p:nvCxnSpPr>
        <p:spPr>
          <a:xfrm>
            <a:off x="6058973" y="6401155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6368990" y="6621255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167" name="직사각형 166"/>
          <p:cNvSpPr/>
          <p:nvPr/>
        </p:nvSpPr>
        <p:spPr>
          <a:xfrm>
            <a:off x="9144075" y="1325029"/>
            <a:ext cx="451774" cy="27358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직사각형 167"/>
          <p:cNvSpPr/>
          <p:nvPr/>
        </p:nvSpPr>
        <p:spPr>
          <a:xfrm>
            <a:off x="8850702" y="1632663"/>
            <a:ext cx="9878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리스트선택시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69" name="타원 168"/>
          <p:cNvSpPr/>
          <p:nvPr/>
        </p:nvSpPr>
        <p:spPr>
          <a:xfrm>
            <a:off x="4364122" y="3668321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70" name="타원 169"/>
          <p:cNvSpPr/>
          <p:nvPr/>
        </p:nvSpPr>
        <p:spPr>
          <a:xfrm>
            <a:off x="4946131" y="3697694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71" name="그림 17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70598" y="3706868"/>
            <a:ext cx="193708" cy="193708"/>
          </a:xfrm>
          <a:prstGeom prst="rect">
            <a:avLst/>
          </a:prstGeom>
        </p:spPr>
      </p:pic>
      <p:pic>
        <p:nvPicPr>
          <p:cNvPr id="172" name="그림 17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90003" y="3706254"/>
            <a:ext cx="285750" cy="219075"/>
          </a:xfrm>
          <a:prstGeom prst="rect">
            <a:avLst/>
          </a:prstGeom>
        </p:spPr>
      </p:pic>
      <p:sp>
        <p:nvSpPr>
          <p:cNvPr id="173" name="타원 172"/>
          <p:cNvSpPr/>
          <p:nvPr/>
        </p:nvSpPr>
        <p:spPr>
          <a:xfrm>
            <a:off x="5476506" y="3642851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74" name="그림 173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5288161" y="3690849"/>
            <a:ext cx="272986" cy="179894"/>
          </a:xfrm>
          <a:prstGeom prst="rect">
            <a:avLst/>
          </a:prstGeom>
        </p:spPr>
      </p:pic>
      <p:sp>
        <p:nvSpPr>
          <p:cNvPr id="175" name="타원 174"/>
          <p:cNvSpPr/>
          <p:nvPr/>
        </p:nvSpPr>
        <p:spPr>
          <a:xfrm>
            <a:off x="6478118" y="3649962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76" name="타원 175"/>
          <p:cNvSpPr/>
          <p:nvPr/>
        </p:nvSpPr>
        <p:spPr>
          <a:xfrm>
            <a:off x="7060127" y="3679335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77" name="그림 17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84594" y="3688509"/>
            <a:ext cx="193708" cy="193708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03999" y="3687895"/>
            <a:ext cx="285750" cy="219075"/>
          </a:xfrm>
          <a:prstGeom prst="rect">
            <a:avLst/>
          </a:prstGeom>
        </p:spPr>
      </p:pic>
      <p:sp>
        <p:nvSpPr>
          <p:cNvPr id="179" name="타원 178"/>
          <p:cNvSpPr/>
          <p:nvPr/>
        </p:nvSpPr>
        <p:spPr>
          <a:xfrm>
            <a:off x="7590502" y="362449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80" name="그림 179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7402157" y="3672490"/>
            <a:ext cx="272986" cy="179894"/>
          </a:xfrm>
          <a:prstGeom prst="rect">
            <a:avLst/>
          </a:prstGeom>
        </p:spPr>
      </p:pic>
      <p:sp>
        <p:nvSpPr>
          <p:cNvPr id="181" name="타원 180"/>
          <p:cNvSpPr/>
          <p:nvPr/>
        </p:nvSpPr>
        <p:spPr>
          <a:xfrm>
            <a:off x="2432821" y="5686605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82" name="타원 181"/>
          <p:cNvSpPr/>
          <p:nvPr/>
        </p:nvSpPr>
        <p:spPr>
          <a:xfrm>
            <a:off x="3014830" y="5715978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83" name="그림 18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39297" y="5725152"/>
            <a:ext cx="193708" cy="193708"/>
          </a:xfrm>
          <a:prstGeom prst="rect">
            <a:avLst/>
          </a:prstGeom>
        </p:spPr>
      </p:pic>
      <p:pic>
        <p:nvPicPr>
          <p:cNvPr id="184" name="그림 18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58702" y="5724538"/>
            <a:ext cx="285750" cy="219075"/>
          </a:xfrm>
          <a:prstGeom prst="rect">
            <a:avLst/>
          </a:prstGeom>
        </p:spPr>
      </p:pic>
      <p:sp>
        <p:nvSpPr>
          <p:cNvPr id="185" name="타원 184"/>
          <p:cNvSpPr/>
          <p:nvPr/>
        </p:nvSpPr>
        <p:spPr>
          <a:xfrm>
            <a:off x="3545205" y="5661135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86" name="그림 185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3356860" y="5709133"/>
            <a:ext cx="272986" cy="179894"/>
          </a:xfrm>
          <a:prstGeom prst="rect">
            <a:avLst/>
          </a:prstGeom>
        </p:spPr>
      </p:pic>
      <p:sp>
        <p:nvSpPr>
          <p:cNvPr id="187" name="타원 186"/>
          <p:cNvSpPr/>
          <p:nvPr/>
        </p:nvSpPr>
        <p:spPr>
          <a:xfrm>
            <a:off x="4398976" y="5679392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88" name="타원 187"/>
          <p:cNvSpPr/>
          <p:nvPr/>
        </p:nvSpPr>
        <p:spPr>
          <a:xfrm>
            <a:off x="4980985" y="5708765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89" name="그림 18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05452" y="5717939"/>
            <a:ext cx="193708" cy="193708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24857" y="5717325"/>
            <a:ext cx="285750" cy="219075"/>
          </a:xfrm>
          <a:prstGeom prst="rect">
            <a:avLst/>
          </a:prstGeom>
        </p:spPr>
      </p:pic>
      <p:sp>
        <p:nvSpPr>
          <p:cNvPr id="191" name="타원 190"/>
          <p:cNvSpPr/>
          <p:nvPr/>
        </p:nvSpPr>
        <p:spPr>
          <a:xfrm>
            <a:off x="5511360" y="565392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92" name="그림 191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5323015" y="5701920"/>
            <a:ext cx="272986" cy="179894"/>
          </a:xfrm>
          <a:prstGeom prst="rect">
            <a:avLst/>
          </a:prstGeom>
        </p:spPr>
      </p:pic>
      <p:sp>
        <p:nvSpPr>
          <p:cNvPr id="193" name="타원 192"/>
          <p:cNvSpPr/>
          <p:nvPr/>
        </p:nvSpPr>
        <p:spPr>
          <a:xfrm>
            <a:off x="6398400" y="5686605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94" name="타원 193"/>
          <p:cNvSpPr/>
          <p:nvPr/>
        </p:nvSpPr>
        <p:spPr>
          <a:xfrm>
            <a:off x="6980409" y="5715978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95" name="그림 19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04876" y="5725152"/>
            <a:ext cx="193708" cy="193708"/>
          </a:xfrm>
          <a:prstGeom prst="rect">
            <a:avLst/>
          </a:prstGeom>
        </p:spPr>
      </p:pic>
      <p:pic>
        <p:nvPicPr>
          <p:cNvPr id="196" name="그림 19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24281" y="5724538"/>
            <a:ext cx="285750" cy="219075"/>
          </a:xfrm>
          <a:prstGeom prst="rect">
            <a:avLst/>
          </a:prstGeom>
        </p:spPr>
      </p:pic>
      <p:sp>
        <p:nvSpPr>
          <p:cNvPr id="197" name="타원 196"/>
          <p:cNvSpPr/>
          <p:nvPr/>
        </p:nvSpPr>
        <p:spPr>
          <a:xfrm>
            <a:off x="7510784" y="5661135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98" name="그림 197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7322439" y="5709133"/>
            <a:ext cx="272986" cy="179894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8807" y="1301072"/>
            <a:ext cx="27813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9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Browser"/>
          <p:cNvGrpSpPr/>
          <p:nvPr>
            <p:custDataLst>
              <p:tags r:id="rId1"/>
            </p:custDataLst>
          </p:nvPr>
        </p:nvGrpSpPr>
        <p:grpSpPr>
          <a:xfrm>
            <a:off x="437310" y="696202"/>
            <a:ext cx="4927471" cy="7003921"/>
            <a:chOff x="595684" y="1261241"/>
            <a:chExt cx="6668461" cy="4352545"/>
          </a:xfrm>
        </p:grpSpPr>
        <p:sp>
          <p:nvSpPr>
            <p:cNvPr id="93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4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99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00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1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03" name="직사각형 102"/>
          <p:cNvSpPr/>
          <p:nvPr/>
        </p:nvSpPr>
        <p:spPr>
          <a:xfrm>
            <a:off x="710871" y="2431533"/>
            <a:ext cx="4422371" cy="85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Vr</a:t>
            </a:r>
            <a:r>
              <a:rPr lang="en-US" altLang="ko-KR" dirty="0" smtClean="0"/>
              <a:t> Viewer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699148" y="1673436"/>
            <a:ext cx="2873016" cy="244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06" name="직사각형 105"/>
          <p:cNvSpPr/>
          <p:nvPr/>
        </p:nvSpPr>
        <p:spPr>
          <a:xfrm>
            <a:off x="709241" y="4715126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2966453" y="4715126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108" name="직사각형 107"/>
          <p:cNvSpPr/>
          <p:nvPr/>
        </p:nvSpPr>
        <p:spPr>
          <a:xfrm>
            <a:off x="699147" y="5752932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추가 설명 </a:t>
            </a:r>
            <a:r>
              <a:rPr lang="en-US" altLang="ko-KR" dirty="0" smtClean="0"/>
              <a:t>(HTML Text)</a:t>
            </a:r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>
            <a:off x="710873" y="2115527"/>
            <a:ext cx="3376096" cy="277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110" name="직사각형 109"/>
          <p:cNvSpPr/>
          <p:nvPr/>
        </p:nvSpPr>
        <p:spPr>
          <a:xfrm>
            <a:off x="703900" y="6767425"/>
            <a:ext cx="1543695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전화걸기</a:t>
            </a:r>
            <a:endParaRPr lang="en-US" altLang="ko-KR" dirty="0" smtClean="0"/>
          </a:p>
        </p:txBody>
      </p:sp>
      <p:sp>
        <p:nvSpPr>
          <p:cNvPr id="111" name="직사각형 110"/>
          <p:cNvSpPr/>
          <p:nvPr/>
        </p:nvSpPr>
        <p:spPr>
          <a:xfrm>
            <a:off x="3572163" y="6778738"/>
            <a:ext cx="1549355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1:1 </a:t>
            </a:r>
            <a:r>
              <a:rPr lang="ko-KR" altLang="en-US" dirty="0" smtClean="0"/>
              <a:t>상담하기</a:t>
            </a:r>
            <a:endParaRPr lang="ko-KR" altLang="en-US" dirty="0"/>
          </a:p>
        </p:txBody>
      </p:sp>
      <p:sp>
        <p:nvSpPr>
          <p:cNvPr id="112" name="직사각형 111"/>
          <p:cNvSpPr/>
          <p:nvPr/>
        </p:nvSpPr>
        <p:spPr>
          <a:xfrm>
            <a:off x="3588274" y="1684318"/>
            <a:ext cx="1526611" cy="285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조회수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등록일자</a:t>
            </a:r>
            <a:endParaRPr lang="ko-KR" altLang="en-US" sz="12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4200528" y="2088730"/>
            <a:ext cx="93271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찜하기</a:t>
            </a:r>
            <a:endParaRPr lang="ko-KR" altLang="en-US" dirty="0"/>
          </a:p>
        </p:txBody>
      </p:sp>
      <p:sp>
        <p:nvSpPr>
          <p:cNvPr id="114" name="직사각형 113"/>
          <p:cNvSpPr/>
          <p:nvPr/>
        </p:nvSpPr>
        <p:spPr>
          <a:xfrm>
            <a:off x="2385729" y="6767425"/>
            <a:ext cx="1072871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문자보내기</a:t>
            </a:r>
            <a:endParaRPr lang="ko-KR" altLang="en-US" sz="1400" dirty="0"/>
          </a:p>
        </p:txBody>
      </p:sp>
      <p:sp>
        <p:nvSpPr>
          <p:cNvPr id="115" name="직사각형 114"/>
          <p:cNvSpPr/>
          <p:nvPr/>
        </p:nvSpPr>
        <p:spPr>
          <a:xfrm>
            <a:off x="715314" y="4298147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위치정보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방정보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업체정보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16" name="직사각형 115"/>
          <p:cNvSpPr/>
          <p:nvPr/>
        </p:nvSpPr>
        <p:spPr>
          <a:xfrm>
            <a:off x="710870" y="3350558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사진 슬라이드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3420" y="326870"/>
            <a:ext cx="56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상세보기</a:t>
            </a:r>
            <a:r>
              <a:rPr lang="en-US" altLang="ko-KR" b="1" dirty="0" smtClean="0"/>
              <a:t>1(1)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5973894" y="6146961"/>
            <a:ext cx="5881796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/>
              <a:t>모바일</a:t>
            </a:r>
            <a:r>
              <a:rPr lang="ko-KR" altLang="en-US" sz="1400" b="1" dirty="0" smtClean="0"/>
              <a:t> 버전의 경우 </a:t>
            </a:r>
            <a:r>
              <a:rPr lang="en-US" altLang="ko-KR" sz="1400" b="1" dirty="0" smtClean="0"/>
              <a:t>VR</a:t>
            </a:r>
            <a:r>
              <a:rPr lang="ko-KR" altLang="en-US" sz="1400" b="1" dirty="0" smtClean="0"/>
              <a:t>사진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이미지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일반 </a:t>
            </a:r>
            <a:r>
              <a:rPr lang="en-US" altLang="ko-KR" sz="1400" b="1" dirty="0" smtClean="0"/>
              <a:t>text</a:t>
            </a:r>
            <a:r>
              <a:rPr lang="ko-KR" altLang="en-US" sz="1400" b="1" dirty="0" smtClean="0"/>
              <a:t>만 오기 때문에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주요 사진은 슬라이드 형태로 보여주고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나머지 이미지는 </a:t>
            </a:r>
            <a:r>
              <a:rPr lang="en-US" altLang="ko-KR" sz="1400" b="1" dirty="0" smtClean="0"/>
              <a:t>HTML Text </a:t>
            </a:r>
            <a:r>
              <a:rPr lang="ko-KR" altLang="en-US" sz="1400" b="1" dirty="0" smtClean="0"/>
              <a:t>형식으로 </a:t>
            </a:r>
            <a:r>
              <a:rPr lang="ko-KR" altLang="en-US" sz="1400" b="1" dirty="0" err="1" smtClean="0"/>
              <a:t>업로드한다</a:t>
            </a:r>
            <a:r>
              <a:rPr lang="en-US" altLang="ko-KR" sz="1400" b="1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연락처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전화걸기</a:t>
            </a:r>
            <a:r>
              <a:rPr lang="en-US" altLang="ko-KR" sz="1400" b="1" dirty="0" smtClean="0"/>
              <a:t>, </a:t>
            </a:r>
            <a:r>
              <a:rPr lang="ko-KR" altLang="en-US" sz="1400" b="1" dirty="0" err="1" smtClean="0"/>
              <a:t>문자보내기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등은 가상번호를 연결해서 본 서비스를 보고 연락을 건 것을 알 수 있도록 한다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726458" y="567791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8983670" y="567791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6732531" y="150812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위치정보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6705983" y="1901114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err="1" smtClean="0"/>
              <a:t>방정보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6" name="직사각형 85"/>
          <p:cNvSpPr/>
          <p:nvPr/>
        </p:nvSpPr>
        <p:spPr>
          <a:xfrm>
            <a:off x="6716221" y="4318751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업체정보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7" name="직사각형 86"/>
          <p:cNvSpPr/>
          <p:nvPr/>
        </p:nvSpPr>
        <p:spPr>
          <a:xfrm>
            <a:off x="675129" y="4296416"/>
            <a:ext cx="4518955" cy="150262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8" name="직선 화살표 연결선 87"/>
          <p:cNvCxnSpPr>
            <a:stCxn id="87" idx="3"/>
            <a:endCxn id="52" idx="1"/>
          </p:cNvCxnSpPr>
          <p:nvPr/>
        </p:nvCxnSpPr>
        <p:spPr>
          <a:xfrm flipV="1">
            <a:off x="5194084" y="1133572"/>
            <a:ext cx="1532374" cy="391415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87" idx="3"/>
          </p:cNvCxnSpPr>
          <p:nvPr/>
        </p:nvCxnSpPr>
        <p:spPr>
          <a:xfrm flipV="1">
            <a:off x="5194084" y="2978762"/>
            <a:ext cx="1505826" cy="20689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87" idx="3"/>
          </p:cNvCxnSpPr>
          <p:nvPr/>
        </p:nvCxnSpPr>
        <p:spPr>
          <a:xfrm flipV="1">
            <a:off x="5194084" y="4879541"/>
            <a:ext cx="1532374" cy="1681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그림 1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7300" y="4766430"/>
            <a:ext cx="4281516" cy="662945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7300" y="5541185"/>
            <a:ext cx="4281516" cy="662945"/>
          </a:xfrm>
          <a:prstGeom prst="rect">
            <a:avLst/>
          </a:prstGeom>
        </p:spPr>
      </p:pic>
      <p:sp>
        <p:nvSpPr>
          <p:cNvPr id="119" name="직사각형 118"/>
          <p:cNvSpPr/>
          <p:nvPr/>
        </p:nvSpPr>
        <p:spPr>
          <a:xfrm>
            <a:off x="10223093" y="4833176"/>
            <a:ext cx="9878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사업자가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올린경우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0227915" y="5545121"/>
            <a:ext cx="9878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일반인이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올린경우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13676" y="5793402"/>
            <a:ext cx="1204126" cy="11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직사각형 120"/>
          <p:cNvSpPr/>
          <p:nvPr/>
        </p:nvSpPr>
        <p:spPr>
          <a:xfrm>
            <a:off x="8971345" y="5598110"/>
            <a:ext cx="556343" cy="2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성함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1047994" y="7303204"/>
            <a:ext cx="35950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뒷장 계속</a:t>
            </a:r>
            <a:r>
              <a:rPr lang="en-US" altLang="ko-KR" sz="1000" b="1" dirty="0" smtClean="0">
                <a:latin typeface="Arial" panose="020B0604020202020204" pitchFamily="34" charset="0"/>
              </a:rPr>
              <a:t>………….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9910" y="2368386"/>
            <a:ext cx="4423692" cy="182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3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53420" y="326870"/>
            <a:ext cx="5159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상세보기</a:t>
            </a:r>
            <a:r>
              <a:rPr lang="en-US" altLang="ko-KR" b="1" dirty="0"/>
              <a:t>2(1) - </a:t>
            </a:r>
            <a:r>
              <a:rPr lang="ko-KR" altLang="en-US" b="1" dirty="0"/>
              <a:t>초기기획</a:t>
            </a:r>
          </a:p>
          <a:p>
            <a:endParaRPr lang="ko-KR" altLang="en-US" b="1" dirty="0"/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2325183" y="2835571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Browser"/>
          <p:cNvGrpSpPr/>
          <p:nvPr>
            <p:custDataLst>
              <p:tags r:id="rId1"/>
            </p:custDataLst>
          </p:nvPr>
        </p:nvGrpSpPr>
        <p:grpSpPr>
          <a:xfrm>
            <a:off x="620529" y="1032633"/>
            <a:ext cx="4927471" cy="5352905"/>
            <a:chOff x="595684" y="1261241"/>
            <a:chExt cx="6668461" cy="4352545"/>
          </a:xfrm>
        </p:grpSpPr>
        <p:sp>
          <p:nvSpPr>
            <p:cNvPr id="65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Address Box"/>
            <p:cNvSpPr/>
            <p:nvPr>
              <p:custDataLst>
                <p:tags r:id="rId1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1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72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3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4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75" name="모서리가 둥근 직사각형 74"/>
          <p:cNvSpPr/>
          <p:nvPr/>
        </p:nvSpPr>
        <p:spPr>
          <a:xfrm>
            <a:off x="731886" y="5845975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841158" y="3235448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Comment API(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기능</a:t>
            </a:r>
            <a:r>
              <a:rPr lang="en-US" altLang="ko-KR" sz="1600" dirty="0" smtClean="0"/>
              <a:t>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841928" y="2250200"/>
            <a:ext cx="4421601" cy="88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공유하기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카카오톡</a:t>
            </a:r>
            <a:r>
              <a:rPr lang="en-US" altLang="ko-KR" sz="1400" dirty="0" smtClean="0"/>
              <a:t>, Facebook, </a:t>
            </a:r>
            <a:r>
              <a:rPr lang="ko-KR" altLang="en-US" sz="1400" dirty="0" err="1" smtClean="0"/>
              <a:t>인스타그램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라인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네이버</a:t>
            </a:r>
            <a:r>
              <a:rPr lang="en-US" altLang="ko-KR" sz="1400" dirty="0" smtClean="0"/>
              <a:t>)</a:t>
            </a:r>
          </a:p>
          <a:p>
            <a:pPr algn="ctr"/>
            <a:endParaRPr lang="ko-KR" altLang="en-US" sz="1400" dirty="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927978" y="5121283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1359729" y="1796751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12</a:t>
            </a:r>
            <a:endParaRPr lang="ko-KR" altLang="en-US" sz="1200" dirty="0"/>
          </a:p>
        </p:txBody>
      </p:sp>
      <p:cxnSp>
        <p:nvCxnSpPr>
          <p:cNvPr id="52" name="직선 화살표 연결선 51"/>
          <p:cNvCxnSpPr/>
          <p:nvPr/>
        </p:nvCxnSpPr>
        <p:spPr>
          <a:xfrm flipV="1">
            <a:off x="8183678" y="3164425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Browser"/>
          <p:cNvGrpSpPr/>
          <p:nvPr>
            <p:custDataLst>
              <p:tags r:id="rId2"/>
            </p:custDataLst>
          </p:nvPr>
        </p:nvGrpSpPr>
        <p:grpSpPr>
          <a:xfrm>
            <a:off x="6479024" y="1025059"/>
            <a:ext cx="4927471" cy="5352905"/>
            <a:chOff x="595684" y="1261241"/>
            <a:chExt cx="6668461" cy="4352545"/>
          </a:xfrm>
        </p:grpSpPr>
        <p:sp>
          <p:nvSpPr>
            <p:cNvPr id="54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Title Bar"/>
            <p:cNvSpPr/>
            <p:nvPr>
              <p:custDataLst>
                <p:tags r:id="rId4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Address Box"/>
            <p:cNvSpPr/>
            <p:nvPr>
              <p:custDataLst>
                <p:tags r:id="rId7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61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2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6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87" name="모서리가 둥근 직사각형 86"/>
          <p:cNvSpPr/>
          <p:nvPr/>
        </p:nvSpPr>
        <p:spPr>
          <a:xfrm>
            <a:off x="6580744" y="5875372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6786473" y="5450137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7380449" y="1760222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8373989" y="1771114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9356596" y="1763672"/>
            <a:ext cx="123980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재등록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97174" y="932271"/>
            <a:ext cx="418415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b="1" dirty="0" err="1" smtClean="0"/>
              <a:t>비로그인상태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타인의 게시물을 </a:t>
            </a:r>
            <a:r>
              <a:rPr lang="ko-KR" altLang="en-US" b="1" dirty="0" err="1" smtClean="0"/>
              <a:t>조회시</a:t>
            </a:r>
            <a:endParaRPr lang="ko-KR" altLang="en-US" dirty="0"/>
          </a:p>
        </p:txBody>
      </p:sp>
      <p:sp>
        <p:nvSpPr>
          <p:cNvPr id="97" name="직사각형 96"/>
          <p:cNvSpPr/>
          <p:nvPr/>
        </p:nvSpPr>
        <p:spPr>
          <a:xfrm>
            <a:off x="7340943" y="980146"/>
            <a:ext cx="319991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b="1" smtClean="0"/>
              <a:t>내가 작성한 게시물을 </a:t>
            </a:r>
            <a:r>
              <a:rPr lang="ko-KR" altLang="en-US" b="1" dirty="0" err="1" smtClean="0"/>
              <a:t>조회시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30372" y="2810144"/>
            <a:ext cx="2465422" cy="374405"/>
          </a:xfrm>
          <a:prstGeom prst="rect">
            <a:avLst/>
          </a:prstGeom>
        </p:spPr>
      </p:pic>
      <p:sp>
        <p:nvSpPr>
          <p:cNvPr id="98" name="모서리가 둥근 직사각형 97"/>
          <p:cNvSpPr/>
          <p:nvPr/>
        </p:nvSpPr>
        <p:spPr>
          <a:xfrm>
            <a:off x="6673729" y="2513520"/>
            <a:ext cx="4421601" cy="88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공유하기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카카오톡</a:t>
            </a:r>
            <a:r>
              <a:rPr lang="en-US" altLang="ko-KR" sz="1400" dirty="0" smtClean="0"/>
              <a:t>, Facebook, </a:t>
            </a:r>
            <a:r>
              <a:rPr lang="ko-KR" altLang="en-US" sz="1400" dirty="0" err="1" smtClean="0"/>
              <a:t>인스타그램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라인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네이버</a:t>
            </a:r>
            <a:r>
              <a:rPr lang="en-US" altLang="ko-KR" sz="1400" dirty="0" smtClean="0"/>
              <a:t>)</a:t>
            </a:r>
          </a:p>
          <a:p>
            <a:pPr algn="ctr"/>
            <a:endParaRPr lang="ko-KR" altLang="en-US" sz="1400" dirty="0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62173" y="3073464"/>
            <a:ext cx="2465422" cy="374405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9199" y="1853163"/>
            <a:ext cx="193708" cy="193708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67303" y="1825672"/>
            <a:ext cx="285750" cy="21907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930912" y="1847113"/>
            <a:ext cx="504825" cy="209550"/>
          </a:xfrm>
          <a:prstGeom prst="rect">
            <a:avLst/>
          </a:prstGeom>
        </p:spPr>
      </p:pic>
      <p:sp>
        <p:nvSpPr>
          <p:cNvPr id="106" name="모서리가 둥근 직사각형 105"/>
          <p:cNvSpPr/>
          <p:nvPr/>
        </p:nvSpPr>
        <p:spPr>
          <a:xfrm>
            <a:off x="2915736" y="1795390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435737" y="1785127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50</a:t>
            </a:r>
            <a:endParaRPr lang="ko-KR" altLang="en-US" sz="1200" dirty="0"/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7175743" y="2111742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12</a:t>
            </a:r>
            <a:endParaRPr lang="ko-KR" altLang="en-US" sz="1200" dirty="0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55213" y="2168154"/>
            <a:ext cx="193708" cy="193708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83317" y="2140663"/>
            <a:ext cx="285750" cy="219075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46926" y="2162104"/>
            <a:ext cx="504825" cy="209550"/>
          </a:xfrm>
          <a:prstGeom prst="rect">
            <a:avLst/>
          </a:prstGeom>
        </p:spPr>
      </p:pic>
      <p:sp>
        <p:nvSpPr>
          <p:cNvPr id="112" name="모서리가 둥근 직사각형 111"/>
          <p:cNvSpPr/>
          <p:nvPr/>
        </p:nvSpPr>
        <p:spPr>
          <a:xfrm>
            <a:off x="8731750" y="2110381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0251751" y="2100118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50</a:t>
            </a:r>
            <a:endParaRPr lang="ko-KR" altLang="en-US" sz="1200" dirty="0"/>
          </a:p>
        </p:txBody>
      </p:sp>
      <p:sp>
        <p:nvSpPr>
          <p:cNvPr id="114" name="직사각형 113"/>
          <p:cNvSpPr/>
          <p:nvPr/>
        </p:nvSpPr>
        <p:spPr>
          <a:xfrm>
            <a:off x="3082407" y="6319537"/>
            <a:ext cx="588179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/>
              <a:t>댓글기능은</a:t>
            </a:r>
            <a:r>
              <a:rPr lang="ko-KR" altLang="en-US" sz="1400" b="1" dirty="0" smtClean="0"/>
              <a:t> 자체구현예정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아직은 </a:t>
            </a:r>
            <a:r>
              <a:rPr lang="ko-KR" altLang="en-US" sz="1400" b="1" dirty="0" err="1" smtClean="0"/>
              <a:t>삽입하지말자</a:t>
            </a:r>
            <a:endParaRPr lang="en-US" altLang="ko-KR" sz="1400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목록보기 </a:t>
            </a:r>
            <a:r>
              <a:rPr lang="ko-KR" altLang="en-US" sz="1400" b="1" dirty="0" err="1" smtClean="0"/>
              <a:t>구현시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이전 리스트 상태로 </a:t>
            </a:r>
            <a:r>
              <a:rPr lang="ko-KR" altLang="en-US" sz="1400" b="1" dirty="0" err="1" smtClean="0"/>
              <a:t>돌아가야한다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     (</a:t>
            </a:r>
            <a:r>
              <a:rPr lang="ko-KR" altLang="en-US" sz="1400" b="1" dirty="0" smtClean="0"/>
              <a:t>단순히 </a:t>
            </a:r>
            <a:r>
              <a:rPr lang="en-US" altLang="ko-KR" sz="1400" b="1" dirty="0" smtClean="0"/>
              <a:t>list</a:t>
            </a:r>
            <a:r>
              <a:rPr lang="ko-KR" altLang="en-US" sz="1400" b="1" dirty="0" smtClean="0"/>
              <a:t>로 </a:t>
            </a:r>
            <a:r>
              <a:rPr lang="ko-KR" altLang="en-US" sz="1400" b="1" dirty="0" err="1" smtClean="0"/>
              <a:t>돌아가는게</a:t>
            </a:r>
            <a:r>
              <a:rPr lang="ko-KR" altLang="en-US" sz="1400" b="1" dirty="0" smtClean="0"/>
              <a:t> 아닌</a:t>
            </a:r>
            <a:r>
              <a:rPr lang="en-US" altLang="ko-KR" sz="1400" b="1" dirty="0"/>
              <a:t> </a:t>
            </a:r>
            <a:r>
              <a:rPr lang="ko-KR" altLang="en-US" sz="1400" b="1" dirty="0" smtClean="0"/>
              <a:t>이전 </a:t>
            </a:r>
            <a:r>
              <a:rPr lang="en-US" altLang="ko-KR" sz="1400" b="1" dirty="0" smtClean="0"/>
              <a:t>page</a:t>
            </a:r>
            <a:r>
              <a:rPr lang="ko-KR" altLang="en-US" sz="1400" b="1" dirty="0" smtClean="0"/>
              <a:t>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이전 검색조건으로 </a:t>
            </a:r>
            <a:r>
              <a:rPr lang="ko-KR" altLang="en-US" sz="1400" b="1" dirty="0" err="1" smtClean="0"/>
              <a:t>돌아가야함</a:t>
            </a:r>
            <a:endParaRPr lang="en-US" altLang="ko-KR" sz="14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6921" y="3553995"/>
            <a:ext cx="4372561" cy="1542936"/>
          </a:xfrm>
          <a:prstGeom prst="rect">
            <a:avLst/>
          </a:prstGeom>
        </p:spPr>
      </p:pic>
      <p:sp>
        <p:nvSpPr>
          <p:cNvPr id="115" name="직사각형 114"/>
          <p:cNvSpPr/>
          <p:nvPr/>
        </p:nvSpPr>
        <p:spPr>
          <a:xfrm>
            <a:off x="6683128" y="3523277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Comment API(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기능</a:t>
            </a:r>
            <a:r>
              <a:rPr lang="en-US" altLang="ko-KR" sz="1600" dirty="0" smtClean="0"/>
              <a:t>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18891" y="3841824"/>
            <a:ext cx="4372561" cy="154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04" y="0"/>
            <a:ext cx="5811396" cy="31809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04" y="3180908"/>
            <a:ext cx="5811396" cy="360439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53420" y="817369"/>
            <a:ext cx="55393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경쟁사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홍보 분야</a:t>
            </a:r>
            <a:endParaRPr lang="en-US" altLang="ko-KR" b="1" dirty="0" smtClean="0"/>
          </a:p>
          <a:p>
            <a:r>
              <a:rPr lang="ko-KR" altLang="en-US" b="1" dirty="0" smtClean="0"/>
              <a:t>직방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4"/>
              </a:rPr>
              <a:t>https://www.zigbang.com</a:t>
            </a:r>
            <a:r>
              <a:rPr lang="en-US" altLang="ko-KR" b="1" dirty="0" smtClean="0">
                <a:hlinkClick r:id="rId4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다방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5"/>
              </a:rPr>
              <a:t>https://www.dabangapp.com</a:t>
            </a:r>
            <a:r>
              <a:rPr lang="en-US" altLang="ko-KR" b="1" dirty="0" smtClean="0">
                <a:hlinkClick r:id="rId5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en-US" altLang="ko-KR" b="1" dirty="0" smtClean="0"/>
              <a:t>Vr </a:t>
            </a:r>
            <a:r>
              <a:rPr lang="en-US" altLang="ko-KR" b="1" dirty="0"/>
              <a:t>town) </a:t>
            </a:r>
            <a:r>
              <a:rPr lang="en-US" altLang="ko-KR" b="1" dirty="0">
                <a:hlinkClick r:id="rId6"/>
              </a:rPr>
              <a:t>http://www.vrtown.co.kr</a:t>
            </a:r>
            <a:r>
              <a:rPr lang="en-US" altLang="ko-KR" b="1" dirty="0" smtClean="0">
                <a:hlinkClick r:id="rId6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평택</a:t>
            </a:r>
            <a:r>
              <a:rPr lang="en-US" altLang="ko-KR" b="1" dirty="0" smtClean="0"/>
              <a:t>vr</a:t>
            </a:r>
            <a:r>
              <a:rPr lang="ko-KR" altLang="en-US" b="1" dirty="0" smtClean="0"/>
              <a:t>바바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7"/>
              </a:rPr>
              <a:t>http://</a:t>
            </a:r>
            <a:r>
              <a:rPr lang="en-US" altLang="ko-KR" b="1" dirty="0" smtClean="0">
                <a:hlinkClick r:id="rId7"/>
              </a:rPr>
              <a:t>bava.kr/</a:t>
            </a:r>
            <a:endParaRPr lang="en-US" altLang="ko-KR" b="1" dirty="0" smtClean="0"/>
          </a:p>
          <a:p>
            <a:r>
              <a:rPr lang="en-US" altLang="ko-KR" b="1" dirty="0"/>
              <a:t>http://</a:t>
            </a:r>
            <a:r>
              <a:rPr lang="en-US" altLang="ko-KR" b="1" dirty="0" smtClean="0"/>
              <a:t>www.houseview.kr</a:t>
            </a:r>
          </a:p>
          <a:p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상세보기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 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20" y="3180908"/>
            <a:ext cx="2729727" cy="35530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3147" y="3180907"/>
            <a:ext cx="3364212" cy="131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3381555" y="117428"/>
            <a:ext cx="31891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 입력사항은 </a:t>
            </a:r>
            <a:r>
              <a:rPr lang="en-US" altLang="ko-KR" sz="1100" b="1" dirty="0" smtClean="0"/>
              <a:t>DB</a:t>
            </a:r>
            <a:r>
              <a:rPr lang="ko-KR" altLang="en-US" sz="1100" b="1" dirty="0" smtClean="0"/>
              <a:t>보고 확인 할 것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비공개메모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secret_note</a:t>
            </a:r>
            <a:r>
              <a:rPr lang="en-US" altLang="ko-KR" sz="1100" b="1" dirty="0" smtClean="0"/>
              <a:t>) : </a:t>
            </a:r>
            <a:r>
              <a:rPr lang="ko-KR" altLang="en-US" sz="1100" b="1" dirty="0" err="1" smtClean="0"/>
              <a:t>영업시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쓸일이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있을듯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간단한 메모나 </a:t>
            </a:r>
            <a:r>
              <a:rPr lang="ko-KR" altLang="en-US" sz="1100" b="1" dirty="0" err="1" smtClean="0"/>
              <a:t>입력등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필수입력사항 꼭 확인하기</a:t>
            </a:r>
            <a:r>
              <a:rPr lang="en-US" altLang="ko-KR" sz="1100" b="1" dirty="0" smtClean="0"/>
              <a:t>!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277738" y="5261480"/>
            <a:ext cx="2044759" cy="166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단기 계약 가능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체크박스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12432" y="4991709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작성하기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001473" y="4609187"/>
            <a:ext cx="216708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연세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9601053" y="4991709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작성 취소</a:t>
            </a:r>
            <a:endParaRPr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485" y="4614892"/>
            <a:ext cx="219075" cy="238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70" y="5002590"/>
            <a:ext cx="2352675" cy="5048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9715" y="4939910"/>
            <a:ext cx="49324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월세</a:t>
            </a:r>
            <a:endParaRPr lang="ko-KR" altLang="en-US" sz="1050" dirty="0"/>
          </a:p>
        </p:txBody>
      </p:sp>
      <p:sp>
        <p:nvSpPr>
          <p:cNvPr id="37" name="TextBox 36"/>
          <p:cNvSpPr txBox="1"/>
          <p:nvPr/>
        </p:nvSpPr>
        <p:spPr>
          <a:xfrm>
            <a:off x="2503311" y="5221258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만원</a:t>
            </a:r>
            <a:endParaRPr lang="ko-KR" altLang="en-US" sz="1050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rcRect t="45487"/>
          <a:stretch/>
        </p:blipFill>
        <p:spPr>
          <a:xfrm>
            <a:off x="6570731" y="72547"/>
            <a:ext cx="5278643" cy="249052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02" y="1530620"/>
            <a:ext cx="5440601" cy="160210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6"/>
          <a:srcRect r="59271"/>
          <a:stretch/>
        </p:blipFill>
        <p:spPr>
          <a:xfrm>
            <a:off x="493025" y="983518"/>
            <a:ext cx="2094900" cy="50482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38" y="2028154"/>
            <a:ext cx="3002077" cy="10698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136" y="3519669"/>
            <a:ext cx="5351573" cy="3573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025" y="3839090"/>
            <a:ext cx="2343150" cy="504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570" y="4379350"/>
            <a:ext cx="2343150" cy="552450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>
            <a:off x="9031857" y="2788265"/>
            <a:ext cx="281751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공개</a:t>
            </a:r>
            <a:r>
              <a:rPr lang="en-US" altLang="ko-KR" dirty="0" smtClean="0"/>
              <a:t>,</a:t>
            </a:r>
            <a:r>
              <a:rPr lang="ko-KR" altLang="en-US" dirty="0" smtClean="0"/>
              <a:t>비공개</a:t>
            </a:r>
            <a:endParaRPr lang="ko-KR" altLang="en-US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299" y="2768977"/>
            <a:ext cx="219075" cy="23812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101969" y="5189325"/>
            <a:ext cx="171906" cy="23900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44056" y="3977421"/>
            <a:ext cx="2904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※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연세일 </a:t>
            </a:r>
            <a:r>
              <a:rPr lang="ko-KR" altLang="en-US" sz="1200" dirty="0">
                <a:solidFill>
                  <a:srgbClr val="EC5848"/>
                </a:solidFill>
                <a:latin typeface="Nanum Gothic"/>
              </a:rPr>
              <a:t>경우</a:t>
            </a:r>
            <a:r>
              <a:rPr lang="en-US" altLang="ko-KR" sz="1200" dirty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월세에 </a:t>
            </a:r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1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년치 임대료를 입력하세요</a:t>
            </a:r>
            <a:endParaRPr lang="ko-KR" altLang="en-US" sz="12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68" y="5578205"/>
            <a:ext cx="2352675" cy="5048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499509" y="5796873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층</a:t>
            </a:r>
            <a:endParaRPr lang="ko-KR" altLang="en-US" sz="1050" dirty="0"/>
          </a:p>
        </p:txBody>
      </p:sp>
      <p:sp>
        <p:nvSpPr>
          <p:cNvPr id="51" name="TextBox 50"/>
          <p:cNvSpPr txBox="1"/>
          <p:nvPr/>
        </p:nvSpPr>
        <p:spPr>
          <a:xfrm>
            <a:off x="510767" y="5505911"/>
            <a:ext cx="8324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해당 층수</a:t>
            </a:r>
            <a:endParaRPr lang="ko-KR" altLang="en-US" sz="1050" dirty="0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495" y="5791823"/>
            <a:ext cx="219075" cy="23812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91751" y="5796873"/>
            <a:ext cx="14388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지하 </a:t>
            </a:r>
            <a:r>
              <a:rPr lang="en-US" altLang="ko-KR" sz="800" dirty="0" smtClean="0"/>
              <a:t>~ 20</a:t>
            </a:r>
            <a:r>
              <a:rPr lang="ko-KR" altLang="en-US" sz="800" dirty="0" smtClean="0"/>
              <a:t>층 이상</a:t>
            </a:r>
            <a:r>
              <a:rPr lang="en-US" altLang="ko-KR" sz="800" dirty="0" smtClean="0"/>
              <a:t> </a:t>
            </a:r>
            <a:endParaRPr lang="ko-KR" altLang="en-US" sz="105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876" y="5610304"/>
            <a:ext cx="2352675" cy="50482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078617" y="5828972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평</a:t>
            </a:r>
            <a:endParaRPr lang="ko-KR" altLang="en-US" sz="1050" dirty="0"/>
          </a:p>
        </p:txBody>
      </p:sp>
      <p:sp>
        <p:nvSpPr>
          <p:cNvPr id="57" name="TextBox 56"/>
          <p:cNvSpPr txBox="1"/>
          <p:nvPr/>
        </p:nvSpPr>
        <p:spPr>
          <a:xfrm>
            <a:off x="3170859" y="5828972"/>
            <a:ext cx="14388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평</a:t>
            </a:r>
            <a:endParaRPr lang="ko-KR" altLang="en-US" sz="1050" dirty="0"/>
          </a:p>
        </p:txBody>
      </p:sp>
      <p:sp>
        <p:nvSpPr>
          <p:cNvPr id="58" name="TextBox 57"/>
          <p:cNvSpPr txBox="1"/>
          <p:nvPr/>
        </p:nvSpPr>
        <p:spPr>
          <a:xfrm>
            <a:off x="3093920" y="5545851"/>
            <a:ext cx="8324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실내 평수</a:t>
            </a:r>
            <a:endParaRPr lang="ko-KR" altLang="en-US" sz="1050" dirty="0"/>
          </a:p>
        </p:txBody>
      </p:sp>
      <p:sp>
        <p:nvSpPr>
          <p:cNvPr id="59" name="직사각형 58"/>
          <p:cNvSpPr/>
          <p:nvPr/>
        </p:nvSpPr>
        <p:spPr>
          <a:xfrm>
            <a:off x="7337996" y="154655"/>
            <a:ext cx="4678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※ </a:t>
            </a:r>
            <a:r>
              <a:rPr lang="ko-KR" altLang="en-US" sz="1050" dirty="0" smtClean="0">
                <a:solidFill>
                  <a:srgbClr val="EC5848"/>
                </a:solidFill>
                <a:latin typeface="Nanum Gothic"/>
              </a:rPr>
              <a:t>검색 결과에 반영되며</a:t>
            </a:r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050" dirty="0" smtClean="0">
                <a:solidFill>
                  <a:srgbClr val="EC5848"/>
                </a:solidFill>
                <a:latin typeface="Nanum Gothic"/>
              </a:rPr>
              <a:t>고객에게 더 자세한 정보를 제공할 수 있습니다</a:t>
            </a:r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.</a:t>
            </a:r>
            <a:endParaRPr lang="ko-KR" altLang="en-US" sz="105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0731" y="2763221"/>
            <a:ext cx="767265" cy="2073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0731" y="3053893"/>
            <a:ext cx="4927037" cy="224094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7996" y="3434140"/>
            <a:ext cx="4058487" cy="1505770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8011545" y="6457617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작성하기</a:t>
            </a:r>
            <a:endParaRPr lang="ko-KR" altLang="en-US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9400166" y="6457617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작성 취소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3265" y="5268235"/>
            <a:ext cx="4867275" cy="1057275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6611594" y="5316633"/>
            <a:ext cx="1565669" cy="18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일반 사진 올리기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617827" y="5768361"/>
            <a:ext cx="1559436" cy="243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360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사진 올리기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3193" y="1502377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120799" y="4539485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1630784" y="1139607"/>
            <a:ext cx="868726" cy="30126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488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776475" y="22387"/>
            <a:ext cx="509313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자세한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형식은 </a:t>
            </a:r>
            <a:r>
              <a:rPr lang="en-US" altLang="ko-KR" b="1" dirty="0" err="1" smtClean="0"/>
              <a:t>testDB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참고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ko-KR" altLang="en-US" b="1" dirty="0" err="1" smtClean="0"/>
              <a:t>모바일과</a:t>
            </a:r>
            <a:r>
              <a:rPr lang="ko-KR" altLang="en-US" b="1" dirty="0" smtClean="0"/>
              <a:t> 웹의 입력 방법이 틀리기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명시를 해주어야 </a:t>
            </a:r>
            <a:r>
              <a:rPr lang="ko-KR" altLang="en-US" b="1" dirty="0" err="1" smtClean="0"/>
              <a:t>상세보기시</a:t>
            </a:r>
            <a:r>
              <a:rPr lang="ko-KR" altLang="en-US" b="1" dirty="0" smtClean="0"/>
              <a:t> 다른 </a:t>
            </a:r>
            <a:r>
              <a:rPr lang="en-US" altLang="ko-KR" b="1" dirty="0" smtClean="0"/>
              <a:t>UI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렌더링</a:t>
            </a:r>
            <a:r>
              <a:rPr lang="ko-KR" altLang="en-US" b="1" dirty="0" smtClean="0"/>
              <a:t> 할 수 있음</a:t>
            </a:r>
            <a:r>
              <a:rPr lang="en-US" altLang="ko-KR" b="1" dirty="0" smtClean="0"/>
              <a:t>.</a:t>
            </a:r>
          </a:p>
          <a:p>
            <a:endParaRPr lang="en-US" altLang="ko-KR" b="1" dirty="0"/>
          </a:p>
          <a:p>
            <a:r>
              <a:rPr lang="ko-KR" altLang="en-US" b="1" dirty="0" smtClean="0"/>
              <a:t>에디터를 이용한 이미지 </a:t>
            </a:r>
            <a:r>
              <a:rPr lang="ko-KR" altLang="en-US" b="1" dirty="0" err="1" smtClean="0"/>
              <a:t>입력시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img</a:t>
            </a:r>
            <a:r>
              <a:rPr lang="en-US" altLang="ko-KR" b="1" dirty="0" smtClean="0"/>
              <a:t> tag </a:t>
            </a:r>
            <a:r>
              <a:rPr lang="en-US" altLang="ko-KR" b="1" dirty="0" err="1" smtClean="0"/>
              <a:t>attr</a:t>
            </a:r>
            <a:r>
              <a:rPr lang="ko-KR" altLang="en-US" b="1" dirty="0" smtClean="0"/>
              <a:t>에 </a:t>
            </a:r>
            <a:r>
              <a:rPr lang="en-US" altLang="ko-KR" b="1" dirty="0" smtClean="0"/>
              <a:t>‘data-media-id’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표시해주어함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그래야지 나중에 삭제되었을 경우 업로드 되었던 사진까지 함께 지울 수 있음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하단부 코드 확인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자세한 입력사항은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보고 확인 할 것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이미지 </a:t>
            </a:r>
            <a:r>
              <a:rPr lang="ko-KR" altLang="en-US" b="1" dirty="0" err="1" smtClean="0"/>
              <a:t>등록시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스키드마크</a:t>
            </a:r>
            <a:r>
              <a:rPr lang="ko-KR" altLang="en-US" b="1" dirty="0" smtClean="0"/>
              <a:t> 자동합성기능이 필요하다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이미지회전문제 해결을 위한 </a:t>
            </a:r>
            <a:r>
              <a:rPr lang="en-US" altLang="ko-KR" b="1" dirty="0" err="1" smtClean="0"/>
              <a:t>exif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변환기능 추가</a:t>
            </a:r>
            <a:endParaRPr lang="en-US" altLang="ko-KR" b="1" dirty="0" smtClean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475" y="4949821"/>
            <a:ext cx="4331729" cy="13386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475" y="6094435"/>
            <a:ext cx="3218715" cy="14138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49" y="977425"/>
            <a:ext cx="5947427" cy="567883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53420" y="977425"/>
            <a:ext cx="2677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글 작성시 입력 </a:t>
            </a:r>
            <a:r>
              <a:rPr lang="en-US" altLang="ko-KR" b="1" dirty="0" smtClean="0"/>
              <a:t>DB </a:t>
            </a:r>
            <a:r>
              <a:rPr lang="ko-KR" altLang="en-US" b="1" dirty="0" smtClean="0"/>
              <a:t>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71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</a:t>
            </a:r>
            <a:r>
              <a:rPr lang="ko-KR" altLang="en-US" b="1" smtClean="0"/>
              <a:t>정보 등록</a:t>
            </a:r>
            <a:r>
              <a:rPr lang="en-US" altLang="ko-KR" b="1" smtClean="0"/>
              <a:t>, </a:t>
            </a:r>
            <a:r>
              <a:rPr lang="ko-KR" altLang="en-US" b="1" smtClean="0"/>
              <a:t>수정</a:t>
            </a:r>
            <a:r>
              <a:rPr lang="en-US" altLang="ko-KR" b="1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776475" y="22387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 algn="just">
              <a:buFontTx/>
              <a:buChar char="-"/>
            </a:pPr>
            <a:r>
              <a:rPr lang="ko-KR" altLang="en-US" b="1" dirty="0" smtClean="0"/>
              <a:t>사진 업로드 기능을 </a:t>
            </a:r>
            <a:r>
              <a:rPr lang="en-US" altLang="ko-KR" b="1" dirty="0" smtClean="0"/>
              <a:t>Visual </a:t>
            </a:r>
            <a:r>
              <a:rPr lang="ko-KR" altLang="en-US" b="1" dirty="0" smtClean="0"/>
              <a:t>하게 바꾸기</a:t>
            </a:r>
            <a:endParaRPr lang="en-US" altLang="ko-KR" b="1" dirty="0" smtClean="0"/>
          </a:p>
          <a:p>
            <a:pPr marL="285750" indent="-285750" algn="just">
              <a:buFontTx/>
              <a:buChar char="-"/>
            </a:pPr>
            <a:endParaRPr lang="en-US" altLang="ko-KR" b="1" dirty="0"/>
          </a:p>
          <a:p>
            <a:pPr marL="285750" indent="-285750" algn="just">
              <a:buFontTx/>
              <a:buChar char="-"/>
            </a:pPr>
            <a:r>
              <a:rPr lang="ko-KR" altLang="en-US" b="1" dirty="0" smtClean="0"/>
              <a:t>사진 </a:t>
            </a:r>
            <a:r>
              <a:rPr lang="ko-KR" altLang="en-US" b="1" dirty="0" err="1" smtClean="0"/>
              <a:t>미리보기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업로드 사진 삭제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편집이 </a:t>
            </a:r>
            <a:r>
              <a:rPr lang="en-US" altLang="ko-KR" b="1" dirty="0" smtClean="0"/>
              <a:t>One-stop</a:t>
            </a:r>
            <a:r>
              <a:rPr lang="ko-KR" altLang="en-US" b="1" dirty="0" smtClean="0"/>
              <a:t>으로 가능하도록 제작하기</a:t>
            </a:r>
            <a:endParaRPr lang="en-US" altLang="ko-KR" b="1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53420" y="977425"/>
            <a:ext cx="405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사진 </a:t>
            </a:r>
            <a:r>
              <a:rPr lang="ko-KR" altLang="en-US" b="1" dirty="0" err="1" smtClean="0"/>
              <a:t>업로드시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다방 </a:t>
            </a:r>
            <a:r>
              <a:rPr lang="ko-KR" altLang="en-US" b="1" dirty="0" err="1" smtClean="0"/>
              <a:t>방등록하기</a:t>
            </a:r>
            <a:r>
              <a:rPr lang="ko-KR" altLang="en-US" b="1" dirty="0" smtClean="0"/>
              <a:t> 참고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1" y="1537029"/>
            <a:ext cx="4784194" cy="25064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3939346"/>
            <a:ext cx="4784195" cy="278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8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"/>
          <p:cNvSpPr/>
          <p:nvPr/>
        </p:nvSpPr>
        <p:spPr>
          <a:xfrm>
            <a:off x="4609263" y="405337"/>
            <a:ext cx="3046574" cy="183371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03757" y="892854"/>
            <a:ext cx="401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        cozyhouzz web/app</a:t>
            </a:r>
          </a:p>
          <a:p>
            <a:r>
              <a:rPr lang="en-US" altLang="ko-KR" sz="1600" b="1" dirty="0" smtClean="0"/>
              <a:t> &lt;</a:t>
            </a:r>
            <a:r>
              <a:rPr lang="ko-KR" altLang="en-US" sz="1600" b="1" dirty="0" smtClean="0"/>
              <a:t>일반회원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사업자 회원 공용</a:t>
            </a:r>
            <a:r>
              <a:rPr lang="en-US" altLang="ko-KR" sz="1600" b="1" dirty="0" smtClean="0"/>
              <a:t>&gt;</a:t>
            </a:r>
            <a:endParaRPr lang="ko-KR" altLang="en-US" sz="1600" b="1" dirty="0"/>
          </a:p>
        </p:txBody>
      </p:sp>
      <p:cxnSp>
        <p:nvCxnSpPr>
          <p:cNvPr id="39" name="Line"/>
          <p:cNvCxnSpPr>
            <a:cxnSpLocks/>
          </p:cNvCxnSpPr>
          <p:nvPr/>
        </p:nvCxnSpPr>
        <p:spPr bwMode="auto">
          <a:xfrm flipH="1">
            <a:off x="6024128" y="2168433"/>
            <a:ext cx="16004" cy="113647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Line"/>
          <p:cNvCxnSpPr>
            <a:cxnSpLocks/>
          </p:cNvCxnSpPr>
          <p:nvPr/>
        </p:nvCxnSpPr>
        <p:spPr bwMode="auto">
          <a:xfrm>
            <a:off x="3526971" y="3304903"/>
            <a:ext cx="4990012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Line"/>
          <p:cNvCxnSpPr>
            <a:cxnSpLocks/>
          </p:cNvCxnSpPr>
          <p:nvPr/>
        </p:nvCxnSpPr>
        <p:spPr bwMode="auto">
          <a:xfrm>
            <a:off x="3526048" y="3304903"/>
            <a:ext cx="923" cy="796834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Line"/>
          <p:cNvCxnSpPr>
            <a:cxnSpLocks/>
          </p:cNvCxnSpPr>
          <p:nvPr/>
        </p:nvCxnSpPr>
        <p:spPr bwMode="auto">
          <a:xfrm>
            <a:off x="8516060" y="3304903"/>
            <a:ext cx="923" cy="796834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"/>
          <p:cNvSpPr/>
          <p:nvPr/>
        </p:nvSpPr>
        <p:spPr>
          <a:xfrm>
            <a:off x="2094201" y="4101737"/>
            <a:ext cx="3046574" cy="183371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Oval"/>
          <p:cNvSpPr/>
          <p:nvPr/>
        </p:nvSpPr>
        <p:spPr>
          <a:xfrm>
            <a:off x="6992773" y="4101737"/>
            <a:ext cx="3046574" cy="183371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53548" y="4726207"/>
            <a:ext cx="401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        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    </a:t>
            </a:r>
            <a:r>
              <a:rPr lang="ko-KR" altLang="en-US" sz="1600" b="1" dirty="0" smtClean="0"/>
              <a:t>사업자용</a:t>
            </a:r>
            <a:r>
              <a:rPr lang="en-US" altLang="ko-KR" sz="1600" b="1" dirty="0" smtClean="0"/>
              <a:t>page </a:t>
            </a:r>
          </a:p>
          <a:p>
            <a:r>
              <a:rPr lang="en-US" altLang="ko-KR" sz="1600" b="1" dirty="0" smtClean="0"/>
              <a:t>      &lt;</a:t>
            </a:r>
            <a:r>
              <a:rPr lang="ko-KR" altLang="en-US" sz="1600" b="1" dirty="0" smtClean="0"/>
              <a:t>사업자들을 위한 공간</a:t>
            </a:r>
            <a:r>
              <a:rPr lang="en-US" altLang="ko-KR" sz="1600" b="1" dirty="0" smtClean="0"/>
              <a:t>&gt;</a:t>
            </a:r>
            <a:endParaRPr lang="ko-KR" altLang="en-US" sz="16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962796" y="4726206"/>
            <a:ext cx="401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        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  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studio page </a:t>
            </a:r>
          </a:p>
          <a:p>
            <a:r>
              <a:rPr lang="en-US" altLang="ko-KR" sz="1600" b="1" dirty="0" smtClean="0"/>
              <a:t>      &lt;</a:t>
            </a:r>
            <a:r>
              <a:rPr lang="ko-KR" altLang="en-US" sz="1600" b="1" dirty="0" smtClean="0"/>
              <a:t>컨텐츠 생산 유통관리</a:t>
            </a:r>
            <a:r>
              <a:rPr lang="en-US" altLang="ko-KR" sz="1600" b="1" dirty="0" smtClean="0"/>
              <a:t>&gt;</a:t>
            </a:r>
            <a:endParaRPr lang="ko-KR" altLang="en-US" sz="1600" b="1" dirty="0"/>
          </a:p>
        </p:txBody>
      </p:sp>
      <p:sp>
        <p:nvSpPr>
          <p:cNvPr id="53" name="Modal Dialog Overlay"/>
          <p:cNvSpPr>
            <a:spLocks/>
          </p:cNvSpPr>
          <p:nvPr/>
        </p:nvSpPr>
        <p:spPr bwMode="auto">
          <a:xfrm>
            <a:off x="4609263" y="3035886"/>
            <a:ext cx="2824505" cy="538035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1753" y="3063538"/>
            <a:ext cx="1547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    아늑한 집 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플랫폼 구성도</a:t>
            </a:r>
            <a:endParaRPr lang="ko-KR" altLang="en-US" sz="16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453421" y="326870"/>
            <a:ext cx="12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2933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1356336" y="4935085"/>
            <a:ext cx="299259" cy="249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1798"/>
            <a:ext cx="5910310" cy="5912880"/>
            <a:chOff x="595684" y="1261241"/>
            <a:chExt cx="6668461" cy="4371323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75529"/>
              <a:ext cx="6668461" cy="395703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b="1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 목록 조회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52335" y="6184670"/>
            <a:ext cx="5597675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footer</a:t>
            </a:r>
            <a:endParaRPr lang="ko-KR" altLang="en-US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9332" y="1395810"/>
            <a:ext cx="558034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header</a:t>
            </a:r>
            <a:endParaRPr lang="ko-KR" altLang="en-US" b="1" dirty="0"/>
          </a:p>
        </p:txBody>
      </p:sp>
      <p:sp>
        <p:nvSpPr>
          <p:cNvPr id="33" name="직사각형 32"/>
          <p:cNvSpPr/>
          <p:nvPr/>
        </p:nvSpPr>
        <p:spPr>
          <a:xfrm>
            <a:off x="6927795" y="511536"/>
            <a:ext cx="48677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업체명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대표이미지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게시물 </a:t>
            </a:r>
            <a:r>
              <a:rPr lang="ko-KR" altLang="en-US" b="1" dirty="0" err="1" smtClean="0"/>
              <a:t>작성수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좋아요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회원등급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클릭시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“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회원</a:t>
            </a:r>
            <a:r>
              <a:rPr lang="en-US" altLang="ko-KR" b="1" dirty="0"/>
              <a:t>)</a:t>
            </a:r>
            <a:r>
              <a:rPr lang="ko-KR" altLang="en-US" b="1" dirty="0" smtClean="0"/>
              <a:t> 정보 상세보기</a:t>
            </a:r>
            <a:r>
              <a:rPr lang="en-US" altLang="ko-KR" b="1" dirty="0" smtClean="0"/>
              <a:t>” </a:t>
            </a:r>
            <a:r>
              <a:rPr lang="ko-KR" altLang="en-US" b="1" dirty="0" smtClean="0"/>
              <a:t>화면으로 이동함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한 페이지당 </a:t>
            </a:r>
            <a:r>
              <a:rPr lang="en-US" altLang="ko-KR" b="1" dirty="0" smtClean="0"/>
              <a:t>12</a:t>
            </a:r>
            <a:r>
              <a:rPr lang="ko-KR" altLang="en-US" b="1" dirty="0" smtClean="0"/>
              <a:t>개씩 뿌려주자</a:t>
            </a:r>
            <a:endParaRPr lang="en-US" altLang="ko-KR" b="1" dirty="0" smtClean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77" y="5766248"/>
            <a:ext cx="2224454" cy="39523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271342" y="5569153"/>
            <a:ext cx="4159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Pagination plugin </a:t>
            </a:r>
            <a:r>
              <a:rPr lang="ko-KR" altLang="en-US" sz="1400" dirty="0" smtClean="0"/>
              <a:t>이용</a:t>
            </a:r>
            <a:endParaRPr lang="ko-KR" altLang="en-US" sz="14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7345" y="1805565"/>
            <a:ext cx="5542665" cy="338347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585785" y="2199504"/>
            <a:ext cx="1303660" cy="124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대표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471603" y="3440430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259052" y="4383739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690768" y="2837995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4288325" y="3849108"/>
            <a:ext cx="1677929" cy="218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업체 명</a:t>
            </a:r>
            <a:endParaRPr lang="ko-KR" altLang="en-US" sz="140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8325" y="4136359"/>
            <a:ext cx="1861685" cy="1384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06294" y="4110543"/>
            <a:ext cx="431321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좋아요</a:t>
            </a:r>
            <a:endParaRPr lang="ko-KR" altLang="en-US" sz="600" dirty="0"/>
          </a:p>
        </p:txBody>
      </p:sp>
      <p:sp>
        <p:nvSpPr>
          <p:cNvPr id="43" name="TextBox 42"/>
          <p:cNvSpPr txBox="1"/>
          <p:nvPr/>
        </p:nvSpPr>
        <p:spPr>
          <a:xfrm>
            <a:off x="5510592" y="4116453"/>
            <a:ext cx="649085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회원등급   </a:t>
            </a:r>
            <a:r>
              <a:rPr lang="en-US" altLang="ko-KR" sz="600" dirty="0" smtClean="0"/>
              <a:t>7</a:t>
            </a:r>
            <a:endParaRPr lang="ko-KR" altLang="en-US" sz="6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28355" y="3038312"/>
            <a:ext cx="3297513" cy="404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7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모서리가 둥근 직사각형 14"/>
          <p:cNvSpPr/>
          <p:nvPr/>
        </p:nvSpPr>
        <p:spPr>
          <a:xfrm>
            <a:off x="552335" y="6184670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151870" y="2137088"/>
            <a:ext cx="1185671" cy="1770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190452" y="2142524"/>
            <a:ext cx="3681412" cy="3369972"/>
            <a:chOff x="696983" y="2680281"/>
            <a:chExt cx="3681412" cy="33699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731" y="2680281"/>
              <a:ext cx="2971714" cy="2476500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2287377" y="3132531"/>
              <a:ext cx="1416068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96983" y="3179108"/>
              <a:ext cx="1047404" cy="7481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대표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이미지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87376" y="3634628"/>
              <a:ext cx="1416069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304750" y="4093765"/>
              <a:ext cx="1398695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287376" y="4498339"/>
              <a:ext cx="1416069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983" y="5254760"/>
              <a:ext cx="3681412" cy="795493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2198932" y="3125268"/>
              <a:ext cx="1517213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186232" y="3640065"/>
              <a:ext cx="1517214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204846" y="4099202"/>
              <a:ext cx="1498599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186232" y="4503776"/>
              <a:ext cx="1517214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3100" y="2195389"/>
            <a:ext cx="2690009" cy="37308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46702" y="1678139"/>
            <a:ext cx="1781175" cy="46863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63100" y="6011133"/>
            <a:ext cx="6464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참고자료 </a:t>
            </a:r>
            <a:r>
              <a:rPr lang="en-US" altLang="ko-KR" b="1" dirty="0"/>
              <a:t>: http://zipdoc.co.kr/zws/partner/detail.do?partner_id=32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아직은 인테리어업자들이 들어온 상태가 아니기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대표이미지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업체명과 </a:t>
            </a:r>
            <a:r>
              <a:rPr lang="ko-KR" altLang="en-US" b="1" dirty="0" err="1" smtClean="0"/>
              <a:t>소개글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intro_comment</a:t>
            </a:r>
            <a:r>
              <a:rPr lang="en-US" altLang="ko-KR" b="1" dirty="0" smtClean="0"/>
              <a:t>), </a:t>
            </a:r>
            <a:r>
              <a:rPr lang="ko-KR" altLang="en-US" b="1" dirty="0" smtClean="0"/>
              <a:t>업종</a:t>
            </a:r>
            <a:r>
              <a:rPr lang="en-US" altLang="ko-KR" b="1" dirty="0" smtClean="0"/>
              <a:t>(business_type) </a:t>
            </a:r>
            <a:r>
              <a:rPr lang="ko-KR" altLang="en-US" b="1" dirty="0" smtClean="0"/>
              <a:t>만 표시한다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53650" y="1771330"/>
            <a:ext cx="201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Contact-5.html</a:t>
            </a:r>
          </a:p>
          <a:p>
            <a:r>
              <a:rPr lang="en-US" altLang="ko-KR" dirty="0" smtClean="0"/>
              <a:t>About-me.html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23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140530" y="165326"/>
            <a:ext cx="563846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기본적인 내용은 </a:t>
            </a:r>
            <a:r>
              <a:rPr lang="en-US" altLang="ko-KR" sz="1400" b="1" dirty="0" smtClean="0"/>
              <a:t>“</a:t>
            </a:r>
            <a:r>
              <a:rPr lang="ko-KR" altLang="en-US" sz="1400" b="1" dirty="0" smtClean="0"/>
              <a:t>회원정보 </a:t>
            </a:r>
            <a:r>
              <a:rPr lang="en-US" altLang="ko-KR" sz="1400" b="1" dirty="0" smtClean="0"/>
              <a:t>– </a:t>
            </a:r>
            <a:r>
              <a:rPr lang="ko-KR" altLang="en-US" sz="1400" b="1" dirty="0" smtClean="0"/>
              <a:t>회원정보상세보기</a:t>
            </a:r>
            <a:r>
              <a:rPr lang="en-US" altLang="ko-KR" sz="1400" b="1" dirty="0" smtClean="0"/>
              <a:t>”</a:t>
            </a:r>
            <a:r>
              <a:rPr lang="ko-KR" altLang="en-US" sz="1400" b="1" dirty="0" smtClean="0"/>
              <a:t>를 이용한다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업체정보의 경우 사업종류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업체위치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지도</a:t>
            </a:r>
            <a:r>
              <a:rPr lang="en-US" altLang="ko-KR" sz="1400" b="1" dirty="0" smtClean="0"/>
              <a:t>&amp;</a:t>
            </a:r>
            <a:r>
              <a:rPr lang="ko-KR" altLang="en-US" sz="1400" b="1" dirty="0" err="1" smtClean="0"/>
              <a:t>로드뷰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가 추가됨</a:t>
            </a:r>
            <a:r>
              <a:rPr lang="en-US" altLang="ko-KR" sz="1400" b="1" dirty="0" smtClean="0"/>
              <a:t>. </a:t>
            </a:r>
            <a:r>
              <a:rPr lang="ko-KR" altLang="en-US" sz="1400" b="1" dirty="0" smtClean="0"/>
              <a:t>나머지는 동일</a:t>
            </a: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825287" y="2895058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 smtClean="0"/>
              <a:t>사업종류 </a:t>
            </a:r>
            <a:r>
              <a:rPr lang="en-US" altLang="ko-KR" sz="500" dirty="0" smtClean="0"/>
              <a:t>: </a:t>
            </a:r>
            <a:r>
              <a:rPr lang="ko-KR" altLang="en-US" sz="500" dirty="0" smtClean="0"/>
              <a:t>공인중개사</a:t>
            </a:r>
            <a:endParaRPr lang="ko-KR" altLang="en-US" sz="5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833389" y="3074416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 smtClean="0"/>
              <a:t>업체위치 </a:t>
            </a:r>
            <a:r>
              <a:rPr lang="en-US" altLang="ko-KR" sz="500" dirty="0" smtClean="0"/>
              <a:t>:</a:t>
            </a:r>
            <a:r>
              <a:rPr lang="ko-KR" altLang="en-US" sz="500" dirty="0" smtClean="0"/>
              <a:t>전북 전주시 덕진구 </a:t>
            </a:r>
            <a:r>
              <a:rPr lang="ko-KR" altLang="en-US" sz="500" dirty="0" err="1" smtClean="0"/>
              <a:t>매봉</a:t>
            </a:r>
            <a:r>
              <a:rPr lang="en-US" altLang="ko-KR" sz="500" dirty="0" smtClean="0"/>
              <a:t>4</a:t>
            </a:r>
            <a:r>
              <a:rPr lang="ko-KR" altLang="en-US" sz="500" dirty="0" smtClean="0"/>
              <a:t>길 </a:t>
            </a:r>
            <a:r>
              <a:rPr lang="en-US" altLang="ko-KR" sz="500" dirty="0" smtClean="0"/>
              <a:t>6</a:t>
            </a:r>
            <a:endParaRPr lang="ko-KR" altLang="en-US" sz="500" dirty="0"/>
          </a:p>
        </p:txBody>
      </p:sp>
      <p:sp>
        <p:nvSpPr>
          <p:cNvPr id="49" name="직사각형 48"/>
          <p:cNvSpPr/>
          <p:nvPr/>
        </p:nvSpPr>
        <p:spPr>
          <a:xfrm>
            <a:off x="894072" y="4967167"/>
            <a:ext cx="1759582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2929380" y="4977945"/>
            <a:ext cx="1783573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21" name="TextBox 120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122" name="타원 121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grpSp>
        <p:nvGrpSpPr>
          <p:cNvPr id="123" name="Browser"/>
          <p:cNvGrpSpPr/>
          <p:nvPr>
            <p:custDataLst>
              <p:tags r:id="rId2"/>
            </p:custDataLst>
          </p:nvPr>
        </p:nvGrpSpPr>
        <p:grpSpPr>
          <a:xfrm>
            <a:off x="6891976" y="1678139"/>
            <a:ext cx="4629326" cy="4931096"/>
            <a:chOff x="595684" y="1261241"/>
            <a:chExt cx="6668461" cy="4352545"/>
          </a:xfrm>
        </p:grpSpPr>
        <p:sp>
          <p:nvSpPr>
            <p:cNvPr id="124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5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8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30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31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2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3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34" name="그림 1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44251" y="3996714"/>
            <a:ext cx="3589007" cy="1161149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17576" y="2384825"/>
            <a:ext cx="3442358" cy="1415192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7579865" y="3092421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“</a:t>
            </a:r>
            <a:r>
              <a:rPr lang="ko-KR" altLang="en-US" sz="1600" dirty="0" smtClean="0"/>
              <a:t>우와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덕분에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년 편하게 삽니다</a:t>
            </a:r>
            <a:r>
              <a:rPr lang="en-US" altLang="ko-KR" sz="1600" dirty="0" smtClean="0"/>
              <a:t>~”</a:t>
            </a:r>
            <a:endParaRPr lang="ko-KR" altLang="en-US" sz="1600" dirty="0"/>
          </a:p>
        </p:txBody>
      </p:sp>
      <p:sp>
        <p:nvSpPr>
          <p:cNvPr id="137" name="TextBox 136"/>
          <p:cNvSpPr txBox="1"/>
          <p:nvPr/>
        </p:nvSpPr>
        <p:spPr>
          <a:xfrm>
            <a:off x="8279699" y="3444685"/>
            <a:ext cx="18538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smtClean="0"/>
              <a:t>고객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7070284" y="5812991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6967088" y="6187013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7509894" y="3983748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최근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781214" y="4475057"/>
            <a:ext cx="1517586" cy="752918"/>
          </a:xfrm>
          <a:prstGeom prst="rect">
            <a:avLst/>
          </a:prstGeom>
        </p:spPr>
      </p:pic>
      <p:sp>
        <p:nvSpPr>
          <p:cNvPr id="142" name="모서리가 둥근 직사각형 141"/>
          <p:cNvSpPr/>
          <p:nvPr/>
        </p:nvSpPr>
        <p:spPr>
          <a:xfrm>
            <a:off x="6754031" y="529691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43" name="타원 142"/>
          <p:cNvSpPr/>
          <p:nvPr/>
        </p:nvSpPr>
        <p:spPr>
          <a:xfrm>
            <a:off x="6877146" y="4964113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44" name="타원 143"/>
          <p:cNvSpPr/>
          <p:nvPr/>
        </p:nvSpPr>
        <p:spPr>
          <a:xfrm>
            <a:off x="7459155" y="4993486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6792392" y="473922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83622" y="5002660"/>
            <a:ext cx="187995" cy="193708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203027" y="5002046"/>
            <a:ext cx="277323" cy="219075"/>
          </a:xfrm>
          <a:prstGeom prst="rect">
            <a:avLst/>
          </a:prstGeom>
        </p:spPr>
      </p:pic>
      <p:sp>
        <p:nvSpPr>
          <p:cNvPr id="148" name="타원 147"/>
          <p:cNvSpPr/>
          <p:nvPr/>
        </p:nvSpPr>
        <p:spPr>
          <a:xfrm>
            <a:off x="7989530" y="4938643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7801185" y="4986641"/>
            <a:ext cx="264935" cy="179894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469693" y="4476253"/>
            <a:ext cx="1517586" cy="75291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8442510" y="529811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52" name="타원 151"/>
          <p:cNvSpPr/>
          <p:nvPr/>
        </p:nvSpPr>
        <p:spPr>
          <a:xfrm>
            <a:off x="8565625" y="4965309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53" name="타원 152"/>
          <p:cNvSpPr/>
          <p:nvPr/>
        </p:nvSpPr>
        <p:spPr>
          <a:xfrm>
            <a:off x="9147634" y="4994682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8480871" y="474042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72101" y="5003856"/>
            <a:ext cx="187995" cy="193708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891506" y="5003242"/>
            <a:ext cx="277323" cy="219075"/>
          </a:xfrm>
          <a:prstGeom prst="rect">
            <a:avLst/>
          </a:prstGeom>
        </p:spPr>
      </p:pic>
      <p:sp>
        <p:nvSpPr>
          <p:cNvPr id="157" name="타원 156"/>
          <p:cNvSpPr/>
          <p:nvPr/>
        </p:nvSpPr>
        <p:spPr>
          <a:xfrm>
            <a:off x="9678009" y="4939839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9489664" y="4987837"/>
            <a:ext cx="264935" cy="179894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0089715" y="4464609"/>
            <a:ext cx="1517586" cy="752918"/>
          </a:xfrm>
          <a:prstGeom prst="rect">
            <a:avLst/>
          </a:prstGeom>
        </p:spPr>
      </p:pic>
      <p:sp>
        <p:nvSpPr>
          <p:cNvPr id="160" name="모서리가 둥근 직사각형 159"/>
          <p:cNvSpPr/>
          <p:nvPr/>
        </p:nvSpPr>
        <p:spPr>
          <a:xfrm>
            <a:off x="10062532" y="528646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61" name="타원 160"/>
          <p:cNvSpPr/>
          <p:nvPr/>
        </p:nvSpPr>
        <p:spPr>
          <a:xfrm>
            <a:off x="10185647" y="4953665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62" name="타원 161"/>
          <p:cNvSpPr/>
          <p:nvPr/>
        </p:nvSpPr>
        <p:spPr>
          <a:xfrm>
            <a:off x="10767656" y="4983038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10100893" y="472877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92123" y="4992212"/>
            <a:ext cx="187995" cy="193708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11528" y="4991598"/>
            <a:ext cx="277323" cy="219075"/>
          </a:xfrm>
          <a:prstGeom prst="rect">
            <a:avLst/>
          </a:prstGeom>
        </p:spPr>
      </p:pic>
      <p:sp>
        <p:nvSpPr>
          <p:cNvPr id="166" name="타원 165"/>
          <p:cNvSpPr/>
          <p:nvPr/>
        </p:nvSpPr>
        <p:spPr>
          <a:xfrm>
            <a:off x="11298031" y="4928195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11109686" y="4976193"/>
            <a:ext cx="264935" cy="179894"/>
          </a:xfrm>
          <a:prstGeom prst="rect">
            <a:avLst/>
          </a:prstGeom>
        </p:spPr>
      </p:pic>
      <p:sp>
        <p:nvSpPr>
          <p:cNvPr id="168" name="직사각형 167"/>
          <p:cNvSpPr/>
          <p:nvPr/>
        </p:nvSpPr>
        <p:spPr>
          <a:xfrm>
            <a:off x="6724022" y="3977161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9" name="직선 화살표 연결선 168"/>
          <p:cNvCxnSpPr>
            <a:stCxn id="168" idx="1"/>
          </p:cNvCxnSpPr>
          <p:nvPr/>
        </p:nvCxnSpPr>
        <p:spPr>
          <a:xfrm flipH="1">
            <a:off x="6418849" y="4786940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5640438" y="5613132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71" name="직사각형 170"/>
          <p:cNvSpPr/>
          <p:nvPr/>
        </p:nvSpPr>
        <p:spPr>
          <a:xfrm>
            <a:off x="6956209" y="2231932"/>
            <a:ext cx="4565093" cy="15407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2" name="직선 화살표 연결선 171"/>
          <p:cNvCxnSpPr>
            <a:stCxn id="171" idx="1"/>
          </p:cNvCxnSpPr>
          <p:nvPr/>
        </p:nvCxnSpPr>
        <p:spPr>
          <a:xfrm flipH="1">
            <a:off x="6472492" y="3002291"/>
            <a:ext cx="483717" cy="60927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/>
          <p:cNvSpPr/>
          <p:nvPr/>
        </p:nvSpPr>
        <p:spPr>
          <a:xfrm>
            <a:off x="5898363" y="3523018"/>
            <a:ext cx="963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About.html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3688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7890480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63104" y="1488617"/>
              <a:ext cx="1261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5922" y="1313913"/>
              <a:ext cx="831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358763" y="1442400"/>
              <a:ext cx="5629416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23098" y="1480988"/>
              <a:ext cx="7915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02096" y="1466318"/>
              <a:ext cx="542025" cy="127924"/>
              <a:chOff x="702096" y="1466318"/>
              <a:chExt cx="54202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02096" y="1485683"/>
                <a:ext cx="128797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06027" y="1485683"/>
                <a:ext cx="128798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09957" y="1466318"/>
                <a:ext cx="1341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5" name="Modal Dialog Overlay"/>
          <p:cNvSpPr>
            <a:spLocks/>
          </p:cNvSpPr>
          <p:nvPr/>
        </p:nvSpPr>
        <p:spPr bwMode="auto">
          <a:xfrm>
            <a:off x="2300341" y="1728336"/>
            <a:ext cx="3711389" cy="4398976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3420" y="326869"/>
            <a:ext cx="678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이용안내</a:t>
            </a:r>
            <a:r>
              <a:rPr lang="en-US" altLang="ko-KR" b="1" dirty="0" smtClean="0"/>
              <a:t>(1)  - </a:t>
            </a:r>
            <a:r>
              <a:rPr lang="ko-KR" altLang="en-US" b="1" dirty="0" smtClean="0"/>
              <a:t>디자이너 담당 </a:t>
            </a:r>
            <a:r>
              <a:rPr lang="en-US" altLang="ko-KR" b="1" dirty="0" smtClean="0"/>
              <a:t>+ </a:t>
            </a:r>
            <a:r>
              <a:rPr lang="ko-KR" altLang="en-US" b="1" dirty="0" smtClean="0"/>
              <a:t>개발담당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7" y="1531781"/>
            <a:ext cx="3437878" cy="32535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8" y="4837536"/>
            <a:ext cx="3437877" cy="1347133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4041319" y="326870"/>
            <a:ext cx="5533504" cy="1625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502211" y="431495"/>
            <a:ext cx="22248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/>
              <a:t>새로 구성해야 하는 페이지는 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Mainpage</a:t>
            </a:r>
            <a:r>
              <a:rPr lang="ko-KR" altLang="en-US" sz="1000" b="1" dirty="0" smtClean="0"/>
              <a:t>에서 </a:t>
            </a:r>
            <a:r>
              <a:rPr lang="ko-KR" altLang="en-US" sz="1000" b="1" dirty="0" err="1" smtClean="0"/>
              <a:t>라우팅</a:t>
            </a:r>
            <a:r>
              <a:rPr lang="ko-KR" altLang="en-US" sz="1000" b="1" dirty="0" smtClean="0"/>
              <a:t> 설정</a:t>
            </a:r>
            <a:endParaRPr lang="en-US" altLang="ko-KR" sz="1000" b="1" dirty="0"/>
          </a:p>
          <a:p>
            <a:r>
              <a:rPr lang="ko-KR" altLang="en-US" sz="1000" b="1" dirty="0" smtClean="0"/>
              <a:t>홈페이지 카테고리에 위치하고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기본적으로 디자인은 </a:t>
            </a:r>
            <a:r>
              <a:rPr lang="en-US" altLang="ko-KR" sz="1000" b="1" dirty="0" smtClean="0"/>
              <a:t>cs6</a:t>
            </a:r>
            <a:r>
              <a:rPr lang="ko-KR" altLang="en-US" sz="1000" b="1" dirty="0" smtClean="0"/>
              <a:t>로 제작하니 초기에는 공백페이지 생성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 </a:t>
            </a:r>
            <a:endParaRPr lang="en-US" altLang="ko-KR" sz="1000" b="1" dirty="0" smtClean="0"/>
          </a:p>
        </p:txBody>
      </p:sp>
      <p:sp>
        <p:nvSpPr>
          <p:cNvPr id="21" name="직사각형 20"/>
          <p:cNvSpPr/>
          <p:nvPr/>
        </p:nvSpPr>
        <p:spPr>
          <a:xfrm>
            <a:off x="8716234" y="2918449"/>
            <a:ext cx="22248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u="sng" dirty="0" smtClean="0"/>
              <a:t>나중에 </a:t>
            </a:r>
            <a:r>
              <a:rPr lang="en-US" altLang="ko-KR" sz="1000" b="1" u="sng" dirty="0" smtClean="0"/>
              <a:t>cozyhouzz </a:t>
            </a:r>
            <a:r>
              <a:rPr lang="ko-KR" altLang="en-US" sz="1000" b="1" u="sng" dirty="0" smtClean="0"/>
              <a:t>컨셉 설정하게 된다면 그때 페이지 레이아웃 조정</a:t>
            </a:r>
            <a:endParaRPr lang="en-US" altLang="ko-KR" sz="1000" b="1" u="sng" dirty="0" smtClean="0"/>
          </a:p>
          <a:p>
            <a:r>
              <a:rPr lang="en-US" altLang="ko-KR" sz="1000" b="1" u="sng" dirty="0" smtClean="0"/>
              <a:t>Services.html </a:t>
            </a:r>
            <a:r>
              <a:rPr lang="ko-KR" altLang="en-US" sz="1000" b="1" u="sng" dirty="0" smtClean="0"/>
              <a:t>참조</a:t>
            </a:r>
            <a:endParaRPr lang="en-US" altLang="ko-KR" sz="1000" b="1" u="sng" dirty="0" smtClean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52335" y="6184669"/>
            <a:ext cx="7679108" cy="324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79332" y="1395810"/>
            <a:ext cx="7652111" cy="2479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7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전체 컨설팅 정보 목록 조회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58" y="862384"/>
            <a:ext cx="10099435" cy="464928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241323" y="2579077"/>
            <a:ext cx="1078523" cy="225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57" y="4943475"/>
            <a:ext cx="1685925" cy="191452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296447" y="5355973"/>
            <a:ext cx="81640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접수 현황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consult_status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59455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컨설팅 정보 입력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776475" y="419196"/>
            <a:ext cx="50931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 정해지지 않았기 때문에</a:t>
            </a:r>
            <a:r>
              <a:rPr lang="en-US" altLang="ko-KR" b="1" dirty="0"/>
              <a:t> </a:t>
            </a:r>
            <a:r>
              <a:rPr lang="ko-KR" altLang="en-US" b="1" dirty="0" smtClean="0"/>
              <a:t>일단 </a:t>
            </a:r>
            <a:r>
              <a:rPr lang="en-US" altLang="ko-KR" b="1" dirty="0" smtClean="0"/>
              <a:t>text</a:t>
            </a:r>
            <a:r>
              <a:rPr lang="ko-KR" altLang="en-US" b="1" dirty="0" smtClean="0"/>
              <a:t>만 입력한다</a:t>
            </a:r>
            <a:r>
              <a:rPr lang="en-US" altLang="ko-KR" b="1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05355" y="5660565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입력 완료</a:t>
            </a:r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344957" y="5671457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030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19" y="331097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컨설팅 정보 수정</a:t>
            </a:r>
            <a:r>
              <a:rPr lang="en-US" altLang="ko-KR" b="1" dirty="0" smtClean="0"/>
              <a:t>(Web)(2)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144592" y="5698721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 완료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684194" y="5709613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776475" y="419196"/>
            <a:ext cx="5093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73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컨설팅 정보 상세보기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61935" y="2098431"/>
            <a:ext cx="4647203" cy="3610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???????????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채팅방식으로 </a:t>
            </a:r>
            <a:r>
              <a:rPr lang="ko-KR" altLang="en-US" b="1" dirty="0" err="1" smtClean="0"/>
              <a:t>바꾸는게</a:t>
            </a:r>
            <a:r>
              <a:rPr lang="ko-KR" altLang="en-US" b="1" dirty="0" smtClean="0"/>
              <a:t> 어떨까</a:t>
            </a:r>
            <a:r>
              <a:rPr lang="en-US" altLang="ko-KR" b="1" dirty="0" smtClean="0"/>
              <a:t>???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err="1" smtClean="0"/>
              <a:t>알리바바같이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컨설팅이란게</a:t>
            </a:r>
            <a:r>
              <a:rPr lang="ko-KR" altLang="en-US" b="1" dirty="0" smtClean="0"/>
              <a:t> 그냥 </a:t>
            </a:r>
            <a:r>
              <a:rPr lang="en-US" altLang="ko-KR" b="1" dirty="0" err="1" smtClean="0"/>
              <a:t>cozyhouzz</a:t>
            </a:r>
            <a:r>
              <a:rPr lang="ko-KR" altLang="en-US" b="1" dirty="0" smtClean="0"/>
              <a:t>라는 </a:t>
            </a:r>
            <a:r>
              <a:rPr lang="en-US" altLang="ko-KR" b="1" dirty="0" smtClean="0"/>
              <a:t>ID</a:t>
            </a:r>
            <a:r>
              <a:rPr lang="ko-KR" altLang="en-US" b="1" dirty="0" smtClean="0"/>
              <a:t>와 </a:t>
            </a:r>
            <a:r>
              <a:rPr lang="en-US" altLang="ko-KR" b="1" dirty="0" smtClean="0"/>
              <a:t>1:1 </a:t>
            </a:r>
            <a:r>
              <a:rPr lang="ko-KR" altLang="en-US" b="1" dirty="0" smtClean="0"/>
              <a:t>상담을 하는 기능이라고 생각하면 쉬울 것 같기도 하다</a:t>
            </a:r>
            <a:r>
              <a:rPr lang="en-US" altLang="ko-KR" b="1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38195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9138" y="479368"/>
            <a:ext cx="3533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cozy (2017)</a:t>
            </a:r>
          </a:p>
          <a:p>
            <a:r>
              <a:rPr lang="en-US" altLang="ko-KR" dirty="0" smtClean="0"/>
              <a:t>-20~30</a:t>
            </a:r>
            <a:r>
              <a:rPr lang="ko-KR" altLang="en-US" dirty="0" smtClean="0"/>
              <a:t>대를 위한 </a:t>
            </a:r>
            <a:r>
              <a:rPr lang="en-US" altLang="ko-KR" dirty="0" smtClean="0"/>
              <a:t>care service</a:t>
            </a:r>
          </a:p>
          <a:p>
            <a:r>
              <a:rPr lang="en-US" altLang="ko-KR" dirty="0" smtClean="0"/>
              <a:t>-interior </a:t>
            </a:r>
            <a:r>
              <a:rPr lang="ko-KR" altLang="en-US" dirty="0" smtClean="0"/>
              <a:t>중심 </a:t>
            </a:r>
            <a:r>
              <a:rPr lang="en-US" altLang="ko-KR" dirty="0" smtClean="0"/>
              <a:t>contents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2237173" y="2059619"/>
            <a:ext cx="7226423" cy="8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921406" y="1748953"/>
            <a:ext cx="0" cy="319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237173" y="2059619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921406" y="2068497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9463596" y="2059619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71853" y="3977196"/>
            <a:ext cx="2796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v2 </a:t>
            </a:r>
          </a:p>
          <a:p>
            <a:r>
              <a:rPr lang="en-US" altLang="ko-KR" dirty="0" smtClean="0"/>
              <a:t>-  </a:t>
            </a:r>
            <a:r>
              <a:rPr lang="ko-KR" altLang="en-US" dirty="0" smtClean="0"/>
              <a:t>방 정보 중계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Interior cs </a:t>
            </a:r>
            <a:r>
              <a:rPr lang="ko-KR" altLang="en-US" dirty="0" smtClean="0"/>
              <a:t>정보누적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정부과제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23173" y="4058574"/>
            <a:ext cx="2987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v3 = </a:t>
            </a:r>
            <a:r>
              <a:rPr lang="ko-KR" altLang="en-US" dirty="0" smtClean="0"/>
              <a:t>아늑한 집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Interior </a:t>
            </a:r>
            <a:r>
              <a:rPr lang="ko-KR" altLang="en-US" dirty="0" smtClean="0"/>
              <a:t>기반 플랫폼</a:t>
            </a:r>
            <a:r>
              <a:rPr lang="en-US" altLang="ko-KR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수익모델 창출</a:t>
            </a:r>
            <a:r>
              <a:rPr lang="en-US" altLang="ko-KR" dirty="0" smtClean="0"/>
              <a:t>(o2o</a:t>
            </a:r>
            <a:r>
              <a:rPr lang="ko-KR" altLang="en-US" dirty="0" smtClean="0"/>
              <a:t>거래</a:t>
            </a:r>
            <a:r>
              <a:rPr lang="en-US" altLang="ko-KR" dirty="0" smtClean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65363" y="3977196"/>
            <a:ext cx="2796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landing page</a:t>
            </a:r>
          </a:p>
          <a:p>
            <a:r>
              <a:rPr lang="en-US" altLang="ko-KR" dirty="0" smtClean="0"/>
              <a:t>-ex) </a:t>
            </a:r>
            <a:r>
              <a:rPr lang="en-US" altLang="ko-KR" dirty="0">
                <a:solidFill>
                  <a:srgbClr val="FF0000"/>
                </a:solidFill>
              </a:rPr>
              <a:t>Studio(content</a:t>
            </a:r>
            <a:r>
              <a:rPr lang="en-US" altLang="ko-KR" dirty="0" smtClean="0">
                <a:solidFill>
                  <a:srgbClr val="FF0000"/>
                </a:solidFill>
              </a:rPr>
              <a:t>) v4</a:t>
            </a:r>
          </a:p>
          <a:p>
            <a:r>
              <a:rPr lang="en-US" altLang="ko-KR" dirty="0" smtClean="0"/>
              <a:t>-ex) </a:t>
            </a:r>
            <a:r>
              <a:rPr lang="ko-KR" altLang="en-US" dirty="0" smtClean="0"/>
              <a:t>중개거래전문 </a:t>
            </a:r>
            <a:r>
              <a:rPr lang="en-US" altLang="ko-KR" dirty="0" smtClean="0"/>
              <a:t>v5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701988" y="4731798"/>
            <a:ext cx="1180730" cy="26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1231777" y="5415379"/>
            <a:ext cx="2736542" cy="2396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3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968319" y="5743852"/>
            <a:ext cx="3994950" cy="248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4~8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963269" y="6085642"/>
            <a:ext cx="2898560" cy="24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9~12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31" name="아래로 구부러진 화살표 30"/>
          <p:cNvSpPr/>
          <p:nvPr/>
        </p:nvSpPr>
        <p:spPr>
          <a:xfrm>
            <a:off x="2237173" y="2823099"/>
            <a:ext cx="7226423" cy="10386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/>
          <p:cNvCxnSpPr>
            <a:stCxn id="17" idx="1"/>
          </p:cNvCxnSpPr>
          <p:nvPr/>
        </p:nvCxnSpPr>
        <p:spPr>
          <a:xfrm flipH="1">
            <a:off x="6205491" y="4438861"/>
            <a:ext cx="1859872" cy="738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 35"/>
          <p:cNvSpPr/>
          <p:nvPr/>
        </p:nvSpPr>
        <p:spPr>
          <a:xfrm rot="16200000">
            <a:off x="10362460" y="4645239"/>
            <a:ext cx="1740024" cy="16290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56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1" y="326870"/>
            <a:ext cx="12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</a:t>
            </a:r>
            <a:endParaRPr lang="ko-KR" altLang="en-US" b="1" dirty="0"/>
          </a:p>
        </p:txBody>
      </p:sp>
      <p:grpSp>
        <p:nvGrpSpPr>
          <p:cNvPr id="32" name="그룹 31"/>
          <p:cNvGrpSpPr/>
          <p:nvPr/>
        </p:nvGrpSpPr>
        <p:grpSpPr>
          <a:xfrm>
            <a:off x="852815" y="1466626"/>
            <a:ext cx="10356471" cy="4105328"/>
            <a:chOff x="453421" y="1277440"/>
            <a:chExt cx="10356471" cy="4105328"/>
          </a:xfrm>
        </p:grpSpPr>
        <p:grpSp>
          <p:nvGrpSpPr>
            <p:cNvPr id="5" name="Accordion"/>
            <p:cNvGrpSpPr/>
            <p:nvPr>
              <p:custDataLst>
                <p:tags r:id="rId1"/>
              </p:custDataLst>
            </p:nvPr>
          </p:nvGrpSpPr>
          <p:grpSpPr>
            <a:xfrm>
              <a:off x="453421" y="1277440"/>
              <a:ext cx="2521008" cy="4105328"/>
              <a:chOff x="595686" y="1261242"/>
              <a:chExt cx="1828800" cy="2136496"/>
            </a:xfrm>
          </p:grpSpPr>
          <p:sp>
            <p:nvSpPr>
              <p:cNvPr id="6" name="Section"/>
              <p:cNvSpPr/>
              <p:nvPr>
                <p:custDataLst>
                  <p:tags r:id="rId11"/>
                </p:custDataLst>
              </p:nvPr>
            </p:nvSpPr>
            <p:spPr>
              <a:xfrm>
                <a:off x="595686" y="1261242"/>
                <a:ext cx="1828800" cy="123727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일반회원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Chevron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314237" y="1312365"/>
                <a:ext cx="52975" cy="21480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Panel"/>
              <p:cNvSpPr/>
              <p:nvPr>
                <p:custDataLst>
                  <p:tags r:id="rId13"/>
                </p:custDataLst>
              </p:nvPr>
            </p:nvSpPr>
            <p:spPr>
              <a:xfrm>
                <a:off x="595686" y="1384969"/>
                <a:ext cx="1828800" cy="2012769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3" name="Section"/>
            <p:cNvSpPr/>
            <p:nvPr>
              <p:custDataLst>
                <p:tags r:id="rId2"/>
              </p:custDataLst>
            </p:nvPr>
          </p:nvSpPr>
          <p:spPr>
            <a:xfrm>
              <a:off x="3065242" y="1277440"/>
              <a:ext cx="2521008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부동산 사업자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Chevron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>
              <a:off x="5434271" y="1375674"/>
              <a:ext cx="73026" cy="4127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Panel"/>
            <p:cNvSpPr/>
            <p:nvPr>
              <p:custDataLst>
                <p:tags r:id="rId4"/>
              </p:custDataLst>
            </p:nvPr>
          </p:nvSpPr>
          <p:spPr>
            <a:xfrm>
              <a:off x="3065242" y="1515184"/>
              <a:ext cx="2521008" cy="38675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ection"/>
            <p:cNvSpPr/>
            <p:nvPr>
              <p:custDataLst>
                <p:tags r:id="rId5"/>
              </p:custDataLst>
            </p:nvPr>
          </p:nvSpPr>
          <p:spPr>
            <a:xfrm>
              <a:off x="5677063" y="1277440"/>
              <a:ext cx="2521008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인테리어 사업자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>
              <a:off x="8046092" y="1375674"/>
              <a:ext cx="73026" cy="4127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Panel"/>
            <p:cNvSpPr/>
            <p:nvPr>
              <p:custDataLst>
                <p:tags r:id="rId7"/>
              </p:custDataLst>
            </p:nvPr>
          </p:nvSpPr>
          <p:spPr>
            <a:xfrm>
              <a:off x="5677063" y="1515184"/>
              <a:ext cx="2521008" cy="38675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Section"/>
            <p:cNvSpPr/>
            <p:nvPr>
              <p:custDataLst>
                <p:tags r:id="rId8"/>
              </p:custDataLst>
            </p:nvPr>
          </p:nvSpPr>
          <p:spPr>
            <a:xfrm>
              <a:off x="8288884" y="1277440"/>
              <a:ext cx="2521008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공인중개사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Chevron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>
              <a:off x="10657913" y="1375674"/>
              <a:ext cx="73026" cy="4127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Panel"/>
            <p:cNvSpPr/>
            <p:nvPr>
              <p:custDataLst>
                <p:tags r:id="rId10"/>
              </p:custDataLst>
            </p:nvPr>
          </p:nvSpPr>
          <p:spPr>
            <a:xfrm>
              <a:off x="8288884" y="1515184"/>
              <a:ext cx="2521008" cy="38675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948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10898"/>
            <a:ext cx="468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주소 </a:t>
            </a:r>
            <a:r>
              <a:rPr lang="en-US" altLang="ko-KR" dirty="0" smtClean="0"/>
              <a:t>:  </a:t>
            </a: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://www.cozyhouzz.co.kr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5541053" y="326870"/>
            <a:ext cx="5539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ko-KR" altLang="en-US" b="1" dirty="0" smtClean="0"/>
              <a:t>개발 우선 순위 지정 </a:t>
            </a:r>
            <a:r>
              <a:rPr lang="en-US" altLang="ko-KR" b="1" dirty="0" smtClean="0"/>
              <a:t>- (1), </a:t>
            </a:r>
            <a:r>
              <a:rPr lang="en-US" altLang="ko-KR" b="1" dirty="0"/>
              <a:t>(</a:t>
            </a:r>
            <a:r>
              <a:rPr lang="en-US" altLang="ko-KR" b="1" dirty="0" smtClean="0"/>
              <a:t>2), (3)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907085"/>
              </p:ext>
            </p:extLst>
          </p:nvPr>
        </p:nvGraphicFramePr>
        <p:xfrm>
          <a:off x="462212" y="1494926"/>
          <a:ext cx="10918802" cy="46430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99717"/>
                <a:gridCol w="8719085"/>
              </a:tblGrid>
              <a:tr h="284057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 smtClean="0"/>
                        <a:t>종류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dirty="0" smtClean="0"/>
                        <a:t>-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상세 기능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공통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로그인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로그아웃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err="1" smtClean="0"/>
                        <a:t>이메일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비밀번호 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회원가입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회원 탈퇴</a:t>
                      </a:r>
                      <a:r>
                        <a:rPr lang="en-US" altLang="ko-KR" sz="1400" baseline="0" dirty="0" smtClean="0"/>
                        <a:t>(2)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이미지 업로드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이미지 편집</a:t>
                      </a:r>
                      <a:r>
                        <a:rPr lang="en-US" altLang="ko-KR" sz="1400" baseline="0" dirty="0" smtClean="0"/>
                        <a:t>(3, </a:t>
                      </a:r>
                      <a:r>
                        <a:rPr lang="ko-KR" altLang="en-US" sz="1400" baseline="0" dirty="0" smtClean="0"/>
                        <a:t>밝기조절</a:t>
                      </a:r>
                      <a:r>
                        <a:rPr lang="en-US" altLang="ko-KR" sz="1400" baseline="0" dirty="0" smtClean="0"/>
                        <a:t>, HDR), </a:t>
                      </a:r>
                      <a:r>
                        <a:rPr lang="ko-KR" altLang="en-US" sz="1400" baseline="0" dirty="0" smtClean="0"/>
                        <a:t>주소 검색</a:t>
                      </a:r>
                      <a:r>
                        <a:rPr lang="en-US" altLang="ko-KR" sz="1400" baseline="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공유하기</a:t>
                      </a:r>
                      <a:r>
                        <a:rPr lang="en-US" altLang="ko-KR" sz="1400" baseline="0" dirty="0" smtClean="0"/>
                        <a:t>(2)(</a:t>
                      </a:r>
                      <a:r>
                        <a:rPr lang="ko-KR" altLang="en-US" sz="1400" baseline="0" dirty="0" err="1" smtClean="0"/>
                        <a:t>카카오톡</a:t>
                      </a:r>
                      <a:r>
                        <a:rPr lang="en-US" altLang="ko-KR" sz="1400" baseline="0" dirty="0" smtClean="0"/>
                        <a:t>, Facebook, </a:t>
                      </a:r>
                      <a:r>
                        <a:rPr lang="ko-KR" altLang="en-US" sz="1400" baseline="0" dirty="0" err="1" smtClean="0"/>
                        <a:t>인스타그램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라인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밴드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err="1" smtClean="0"/>
                        <a:t>네이버</a:t>
                      </a:r>
                      <a:r>
                        <a:rPr lang="en-US" altLang="ko-KR" sz="1400" baseline="0" dirty="0" smtClean="0"/>
                        <a:t>)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회원정보 수정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회원정보</a:t>
                      </a:r>
                      <a:r>
                        <a:rPr lang="ko-KR" altLang="en-US" sz="1400" dirty="0" smtClean="0"/>
                        <a:t> 상세보기</a:t>
                      </a:r>
                      <a:r>
                        <a:rPr lang="en-US" altLang="ko-KR" sz="1400" dirty="0" smtClean="0"/>
                        <a:t>(1)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사업주 회원 정보 목록 조회</a:t>
                      </a:r>
                      <a:r>
                        <a:rPr lang="en-US" altLang="ko-KR" sz="1400" baseline="0" dirty="0" smtClean="0"/>
                        <a:t>(1), 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내정보관리</a:t>
                      </a:r>
                      <a:r>
                        <a:rPr lang="en-US" altLang="ko-KR" sz="1400" dirty="0" smtClean="0"/>
                        <a:t>(3)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문의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게시물 </a:t>
                      </a:r>
                      <a:r>
                        <a:rPr lang="ko-KR" altLang="en-US" sz="1400" dirty="0" err="1" smtClean="0"/>
                        <a:t>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찜한</a:t>
                      </a:r>
                      <a:r>
                        <a:rPr lang="ko-KR" altLang="en-US" sz="1400" dirty="0" smtClean="0"/>
                        <a:t> 게시물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찜 게시물 삭제하기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해당 회원 좋아요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답변 보기</a:t>
                      </a:r>
                      <a:r>
                        <a:rPr lang="en-US" altLang="ko-KR" sz="1400" dirty="0" smtClean="0"/>
                        <a:t>, 1:1 </a:t>
                      </a:r>
                      <a:r>
                        <a:rPr lang="ko-KR" altLang="en-US" sz="1400" dirty="0" smtClean="0"/>
                        <a:t>상담하기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최근 본 게시물 조회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최근 본 게시물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게시물 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게시물 목록 조회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상세보기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등록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수정</a:t>
                      </a:r>
                      <a:endParaRPr lang="en-US" altLang="ko-KR" sz="1400" baseline="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4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- </a:t>
                      </a:r>
                      <a:r>
                        <a:rPr lang="ko-KR" altLang="en-US" sz="1400" baseline="0" dirty="0" smtClean="0"/>
                        <a:t>게시물 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</a:t>
                      </a:r>
                      <a:r>
                        <a:rPr lang="ko-KR" altLang="en-US" sz="1400" baseline="0" dirty="0" err="1" smtClean="0"/>
                        <a:t>비공감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재등록</a:t>
                      </a:r>
                      <a:r>
                        <a:rPr lang="en-US" altLang="ko-KR" sz="1400" baseline="0" dirty="0" smtClean="0"/>
                        <a:t>(2)  </a:t>
                      </a:r>
                      <a:r>
                        <a:rPr lang="ko-KR" altLang="en-US" sz="1400" dirty="0" err="1" smtClean="0"/>
                        <a:t>댓글보기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댓글입력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삭제</a:t>
                      </a:r>
                      <a:r>
                        <a:rPr lang="en-US" altLang="ko-KR" sz="1400" dirty="0" smtClean="0"/>
                        <a:t>(2)</a:t>
                      </a:r>
                    </a:p>
                  </a:txBody>
                  <a:tcPr/>
                </a:tc>
              </a:tr>
              <a:tr h="6501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방정보관리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방 정보 등록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목록 조회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방 정보 상세보기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수정</a:t>
                      </a:r>
                      <a:r>
                        <a:rPr lang="en-US" altLang="ko-KR" sz="140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방 정보 </a:t>
                      </a:r>
                      <a:r>
                        <a:rPr lang="ko-KR" altLang="en-US" sz="1400" dirty="0" err="1" smtClean="0"/>
                        <a:t>조건별</a:t>
                      </a:r>
                      <a:r>
                        <a:rPr lang="ko-KR" altLang="en-US" sz="1400" dirty="0" smtClean="0"/>
                        <a:t> 검색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전화걸기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err="1" smtClean="0"/>
                        <a:t>문자보내기</a:t>
                      </a:r>
                      <a:r>
                        <a:rPr lang="en-US" altLang="ko-KR" sz="1400" baseline="0" dirty="0" smtClean="0"/>
                        <a:t>(1), 1:1 </a:t>
                      </a:r>
                      <a:r>
                        <a:rPr lang="ko-KR" altLang="en-US" sz="1400" baseline="0" dirty="0" smtClean="0"/>
                        <a:t>상담하기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방 정보 공유하기</a:t>
                      </a:r>
                      <a:r>
                        <a:rPr lang="en-US" altLang="ko-KR" sz="1400" baseline="0" dirty="0" smtClean="0"/>
                        <a:t>(2)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컨설팅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컨설팅 정보 입력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수정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상세보기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삭제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검색</a:t>
                      </a:r>
                      <a:endParaRPr lang="en-US" altLang="ko-KR" sz="140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관리자 </a:t>
                      </a:r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전체 컨설팅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전체 컨설팅 정보 검색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컨설팅 정보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업체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업체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업체 정보 상세 보기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회원 정보 상세보기</a:t>
                      </a:r>
                      <a:r>
                        <a:rPr lang="en-US" altLang="ko-KR" sz="1400" dirty="0" smtClean="0"/>
                        <a:t>)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서비스 소개</a:t>
                      </a:r>
                      <a:r>
                        <a:rPr lang="en-US" altLang="ko-KR" sz="1400" dirty="0" smtClean="0"/>
                        <a:t>), </a:t>
                      </a:r>
                      <a:r>
                        <a:rPr lang="ko-KR" altLang="en-US" sz="1400" dirty="0" smtClean="0"/>
                        <a:t>상품 소개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자주하는 질문</a:t>
                      </a:r>
                      <a:r>
                        <a:rPr lang="en-US" altLang="ko-KR" sz="1400" dirty="0" smtClean="0"/>
                        <a:t>, Q&amp;A, </a:t>
                      </a:r>
                      <a:r>
                        <a:rPr lang="ko-KR" altLang="en-US" sz="1400" dirty="0" err="1" smtClean="0"/>
                        <a:t>정보취급방침등</a:t>
                      </a:r>
                      <a:endParaRPr lang="en-US" altLang="ko-KR" sz="1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02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972128" y="326870"/>
            <a:ext cx="5539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en-US" altLang="ko-KR" b="1" dirty="0" err="1"/>
              <a:t>DevStack</a:t>
            </a:r>
            <a:r>
              <a:rPr lang="en-US" altLang="ko-KR" b="1" dirty="0"/>
              <a:t> : node 4.x, express 4, </a:t>
            </a:r>
            <a:r>
              <a:rPr lang="en-US" altLang="ko-KR" b="1" dirty="0" smtClean="0"/>
              <a:t>Firebase</a:t>
            </a:r>
          </a:p>
          <a:p>
            <a:pPr algn="ctr"/>
            <a:r>
              <a:rPr lang="en-US" altLang="ko-KR" b="1" dirty="0" smtClean="0"/>
              <a:t>Canvas-theme</a:t>
            </a:r>
            <a:endParaRPr lang="en-US" altLang="ko-K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>
                <a:hlinkClick r:id="rId2"/>
              </a:rPr>
              <a:t>http://</a:t>
            </a:r>
            <a:r>
              <a:rPr lang="en-US" altLang="ko-KR" b="1" dirty="0" smtClean="0">
                <a:hlinkClick r:id="rId2"/>
              </a:rPr>
              <a:t>github.com/kincjf/cozyhouzz-web/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/>
              <a:t>* Firebase </a:t>
            </a:r>
            <a:r>
              <a:rPr lang="en-US" altLang="ko-KR" b="1" dirty="0" smtClean="0"/>
              <a:t>Console : </a:t>
            </a:r>
            <a:r>
              <a:rPr lang="en-US" altLang="ko-KR" b="1" u="sng" dirty="0">
                <a:hlinkClick r:id="rId3"/>
              </a:rPr>
              <a:t>https://</a:t>
            </a:r>
            <a:r>
              <a:rPr lang="en-US" altLang="ko-KR" b="1" u="sng" dirty="0" smtClean="0">
                <a:hlinkClick r:id="rId3"/>
              </a:rPr>
              <a:t>console.firebase.google.com/project/cozyhouzz-531c2/overview</a:t>
            </a:r>
            <a:endParaRPr lang="en-US" altLang="ko-KR" b="1" u="sng" dirty="0" smtClean="0"/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서버주소 </a:t>
            </a:r>
            <a:r>
              <a:rPr lang="en-US" altLang="ko-KR" b="1" u="sng" dirty="0" smtClean="0"/>
              <a:t>: api.cozyhouzz.co.kr, cozyhouzz.co.kr</a:t>
            </a:r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기본 </a:t>
            </a:r>
            <a:r>
              <a:rPr lang="en-US" altLang="ko-KR" b="1" u="sng" dirty="0" smtClean="0"/>
              <a:t>Theme </a:t>
            </a:r>
            <a:r>
              <a:rPr lang="en-US" altLang="ko-KR" b="1" u="sng" dirty="0"/>
              <a:t>: Canvas-theme(http://dev.moblab.kr/canvas-theme</a:t>
            </a:r>
            <a:r>
              <a:rPr lang="en-US" altLang="ko-KR" b="1" u="sng" dirty="0" smtClean="0"/>
              <a:t>/)</a:t>
            </a:r>
            <a:endParaRPr lang="en-US" altLang="ko-KR" b="1" u="sng" dirty="0"/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기본적인 테마</a:t>
            </a:r>
            <a:r>
              <a:rPr lang="en-US" altLang="ko-KR" b="1" u="sng" dirty="0" smtClean="0"/>
              <a:t>, UI</a:t>
            </a:r>
            <a:r>
              <a:rPr lang="ko-KR" altLang="en-US" b="1" u="sng" dirty="0" smtClean="0"/>
              <a:t>는 </a:t>
            </a:r>
            <a:r>
              <a:rPr lang="en-US" altLang="ko-KR" b="1" u="sng" dirty="0" smtClean="0"/>
              <a:t>“Cozyhouzz - ver1(</a:t>
            </a:r>
            <a:r>
              <a:rPr lang="en-US" altLang="ko-KR" b="1" dirty="0">
                <a:hlinkClick r:id="rId2"/>
              </a:rPr>
              <a:t>http://github.com/kincjf/cozyhouzz-web</a:t>
            </a:r>
            <a:r>
              <a:rPr lang="en-US" altLang="ko-KR" b="1" dirty="0" smtClean="0">
                <a:hlinkClick r:id="rId2"/>
              </a:rPr>
              <a:t>/</a:t>
            </a:r>
            <a:r>
              <a:rPr lang="en-US" altLang="ko-KR" b="1" dirty="0" smtClean="0"/>
              <a:t>)</a:t>
            </a:r>
            <a:r>
              <a:rPr lang="ko-KR" altLang="en-US" b="1" u="sng" dirty="0" smtClean="0"/>
              <a:t>를 이용</a:t>
            </a:r>
            <a:endParaRPr lang="en-US" altLang="ko-KR" b="1" u="sng" dirty="0" smtClean="0"/>
          </a:p>
          <a:p>
            <a:endParaRPr lang="en-US" altLang="ko-KR" b="1" u="sng" dirty="0"/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* </a:t>
            </a:r>
            <a:r>
              <a:rPr lang="ko-KR" altLang="en-US" b="1" u="sng" dirty="0" smtClean="0"/>
              <a:t>자세한 </a:t>
            </a:r>
            <a:r>
              <a:rPr lang="en-US" altLang="ko-KR" b="1" u="sng" dirty="0" smtClean="0"/>
              <a:t>DB </a:t>
            </a:r>
            <a:r>
              <a:rPr lang="ko-KR" altLang="en-US" b="1" u="sng" dirty="0" smtClean="0"/>
              <a:t>구조는 </a:t>
            </a:r>
            <a:r>
              <a:rPr lang="en-US" altLang="ko-KR" b="1" u="sng" dirty="0" smtClean="0"/>
              <a:t>.</a:t>
            </a:r>
            <a:r>
              <a:rPr lang="en-US" altLang="ko-KR" b="1" u="sng" dirty="0" err="1" smtClean="0"/>
              <a:t>mwb</a:t>
            </a:r>
            <a:r>
              <a:rPr lang="en-US" altLang="ko-KR" b="1" u="sng" dirty="0" smtClean="0"/>
              <a:t>(</a:t>
            </a:r>
            <a:r>
              <a:rPr lang="en-US" altLang="ko-KR" b="1" u="sng" dirty="0" err="1" smtClean="0"/>
              <a:t>mysqlworkbench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파일 참조 </a:t>
            </a:r>
            <a:endParaRPr lang="en-US" altLang="ko-KR" b="1" u="sng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err="1" smtClean="0"/>
              <a:t>테스팅</a:t>
            </a:r>
            <a:r>
              <a:rPr lang="ko-KR" altLang="en-US" b="1" u="sng" dirty="0" smtClean="0"/>
              <a:t> 확인 사항은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 시트 </a:t>
            </a:r>
            <a:r>
              <a:rPr lang="en-US" altLang="ko-KR" b="1" u="sng" dirty="0" smtClean="0"/>
              <a:t>– “</a:t>
            </a:r>
            <a:r>
              <a:rPr lang="ko-KR" altLang="en-US" b="1" u="sng" dirty="0" err="1" smtClean="0"/>
              <a:t>테스팅항목</a:t>
            </a:r>
            <a:r>
              <a:rPr lang="en-US" altLang="ko-KR" b="1" u="sng" dirty="0" smtClean="0"/>
              <a:t>“ </a:t>
            </a:r>
            <a:r>
              <a:rPr lang="ko-KR" altLang="en-US" b="1" u="sng" dirty="0" smtClean="0"/>
              <a:t>참조</a:t>
            </a:r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각종 정보 내용은 공유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스프레드시트의 </a:t>
            </a:r>
            <a:r>
              <a:rPr lang="en-US" altLang="ko-KR" b="1" u="sng" dirty="0" smtClean="0"/>
              <a:t>“References”</a:t>
            </a:r>
            <a:r>
              <a:rPr lang="ko-KR" altLang="en-US" b="1" u="sng" dirty="0" smtClean="0"/>
              <a:t>에서 찾을 수 있음</a:t>
            </a:r>
            <a:r>
              <a:rPr lang="en-US" altLang="ko-KR" b="1" u="sng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482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Cozyhouzz</a:t>
            </a:r>
            <a:r>
              <a:rPr lang="en-US" altLang="ko-KR" b="1" dirty="0"/>
              <a:t> </a:t>
            </a:r>
            <a:r>
              <a:rPr lang="en-US" altLang="ko-KR" b="1" dirty="0" smtClean="0"/>
              <a:t>ver2.1 </a:t>
            </a:r>
            <a:r>
              <a:rPr lang="en-US" altLang="ko-KR" b="1" dirty="0"/>
              <a:t>- </a:t>
            </a:r>
            <a:r>
              <a:rPr lang="ko-KR" altLang="en-US" b="1" dirty="0"/>
              <a:t>개발참고사항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1:1 </a:t>
            </a:r>
            <a:r>
              <a:rPr lang="ko-KR" altLang="en-US" b="1" dirty="0" smtClean="0"/>
              <a:t>문의 기능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컨설팅 기능만 </a:t>
            </a:r>
            <a:r>
              <a:rPr lang="en-US" altLang="ko-KR" b="1" dirty="0" smtClean="0"/>
              <a:t>Firebase</a:t>
            </a:r>
            <a:r>
              <a:rPr lang="ko-KR" altLang="en-US" b="1" dirty="0" smtClean="0"/>
              <a:t>로 구현하는 것도 나쁘지 않을 것 같다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기능이 단순하고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대화형 상담이 고객에게 더 친숙하고 편리하기 때문에</a:t>
            </a:r>
            <a:r>
              <a:rPr lang="en-US" altLang="ko-KR" b="1" dirty="0" smtClean="0"/>
              <a:t>)</a:t>
            </a:r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err="1" smtClean="0"/>
              <a:t>댓글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API</a:t>
            </a:r>
            <a:r>
              <a:rPr lang="ko-KR" altLang="en-US" b="1" u="sng" dirty="0" smtClean="0"/>
              <a:t>의 경우 </a:t>
            </a:r>
            <a:r>
              <a:rPr lang="en-US" altLang="ko-KR" b="1" u="sng" dirty="0" err="1" smtClean="0"/>
              <a:t>Disqus</a:t>
            </a:r>
            <a:r>
              <a:rPr lang="ko-KR" altLang="en-US" b="1" u="sng" dirty="0" smtClean="0"/>
              <a:t>가 되지 않으면 </a:t>
            </a:r>
            <a:r>
              <a:rPr lang="ko-KR" altLang="en-US" b="1" u="sng" dirty="0" err="1" smtClean="0"/>
              <a:t>코스모스팜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소셜댓글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그것도 아니면 그냥 구현하자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찜</a:t>
            </a:r>
            <a:r>
              <a:rPr lang="en-US" altLang="ko-KR" b="1" u="sng" dirty="0" smtClean="0"/>
              <a:t>/</a:t>
            </a:r>
            <a:r>
              <a:rPr lang="ko-KR" altLang="en-US" b="1" u="sng" dirty="0" smtClean="0"/>
              <a:t>공감</a:t>
            </a:r>
            <a:r>
              <a:rPr lang="en-US" altLang="ko-KR" b="1" u="sng" dirty="0" smtClean="0"/>
              <a:t>/</a:t>
            </a:r>
            <a:r>
              <a:rPr lang="ko-KR" altLang="en-US" b="1" u="sng" dirty="0" err="1" smtClean="0"/>
              <a:t>비공감한</a:t>
            </a:r>
            <a:r>
              <a:rPr lang="ko-KR" altLang="en-US" b="1" u="sng" dirty="0" smtClean="0"/>
              <a:t> 게시물에 대해서 </a:t>
            </a:r>
            <a:r>
              <a:rPr lang="en-US" altLang="ko-KR" b="1" u="sng" dirty="0" err="1" smtClean="0"/>
              <a:t>Youtube</a:t>
            </a:r>
            <a:r>
              <a:rPr lang="ko-KR" altLang="en-US" b="1" u="sng" dirty="0" smtClean="0"/>
              <a:t>같이 가끔씩 설문문항을 던져서 이유를 물어보면 서비스 개선을 위한 통계자료로 활용할 수 있을 것 같다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차후 다국어서비스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영어</a:t>
            </a:r>
            <a:r>
              <a:rPr lang="en-US" altLang="ko-KR" b="1" u="sng" dirty="0" smtClean="0"/>
              <a:t>, </a:t>
            </a:r>
            <a:r>
              <a:rPr lang="ko-KR" altLang="en-US" b="1" u="sng" dirty="0" err="1" smtClean="0"/>
              <a:t>중국어등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지원을 위한 아키텍처를 생각하자</a:t>
            </a:r>
            <a:endParaRPr lang="en-US" altLang="ko-KR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426336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– DB </a:t>
            </a:r>
            <a:r>
              <a:rPr lang="ko-KR" altLang="en-US" b="1" dirty="0" smtClean="0"/>
              <a:t>구조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86366" y="6376636"/>
            <a:ext cx="850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대략적인 구조이며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조금씩 변경될 수 있으므로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mwb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파일을 항상 확인 바람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85" y="931356"/>
            <a:ext cx="6109505" cy="532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1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9290" y="929149"/>
            <a:ext cx="773911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themeforest-9228123-canvas-the-multipurpose-html5-template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Shortcodes </a:t>
            </a:r>
            <a:r>
              <a:rPr lang="ko-KR" altLang="en-US" sz="1500" b="1" dirty="0" smtClean="0"/>
              <a:t>에서 각 </a:t>
            </a:r>
            <a:r>
              <a:rPr lang="en-US" altLang="ko-KR" sz="1500" b="1" dirty="0" smtClean="0"/>
              <a:t>component </a:t>
            </a:r>
            <a:r>
              <a:rPr lang="ko-KR" altLang="en-US" sz="1500" b="1" dirty="0" smtClean="0"/>
              <a:t>골라서 가져다 쓰기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기본 </a:t>
            </a:r>
            <a:r>
              <a:rPr lang="en-US" altLang="ko-KR" sz="1500" b="1" dirty="0" smtClean="0"/>
              <a:t>multi-page layout </a:t>
            </a:r>
            <a:r>
              <a:rPr lang="ko-KR" altLang="en-US" sz="1500" b="1" dirty="0" smtClean="0"/>
              <a:t>참고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#</a:t>
            </a:r>
            <a:r>
              <a:rPr lang="en-US" altLang="ko-KR" sz="1500" b="1" dirty="0" smtClean="0"/>
              <a:t>ff7473 </a:t>
            </a:r>
            <a:r>
              <a:rPr lang="ko-KR" altLang="en-US" sz="1500" b="1" dirty="0" smtClean="0"/>
              <a:t>메인 컬러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Ver2.0</a:t>
            </a:r>
            <a:r>
              <a:rPr lang="ko-KR" altLang="en-US" sz="1500" b="1" dirty="0" smtClean="0"/>
              <a:t>에서 </a:t>
            </a:r>
            <a:r>
              <a:rPr lang="en-US" altLang="ko-KR" sz="1500" b="1" dirty="0" smtClean="0"/>
              <a:t>upgrade </a:t>
            </a:r>
            <a:r>
              <a:rPr lang="ko-KR" altLang="en-US" sz="1500" b="1" dirty="0" smtClean="0"/>
              <a:t>차원에서 </a:t>
            </a:r>
            <a:r>
              <a:rPr lang="en-US" altLang="ko-KR" sz="1500" b="1" dirty="0" smtClean="0"/>
              <a:t>ver2.1 </a:t>
            </a:r>
            <a:r>
              <a:rPr lang="ko-KR" altLang="en-US" sz="1500" b="1" dirty="0" smtClean="0"/>
              <a:t>진행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메인페이지 제외 각 페이지 여백 통일 </a:t>
            </a:r>
            <a:r>
              <a:rPr lang="en-US" altLang="ko-KR" sz="1500" b="1" dirty="0" smtClean="0"/>
              <a:t>(</a:t>
            </a:r>
            <a:r>
              <a:rPr lang="ko-KR" altLang="en-US" sz="1500" b="1" dirty="0" smtClean="0"/>
              <a:t>중요</a:t>
            </a:r>
            <a:r>
              <a:rPr lang="en-US" altLang="ko-KR" sz="1500" b="1" dirty="0" smtClean="0"/>
              <a:t>)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인테리어 </a:t>
            </a:r>
            <a:r>
              <a:rPr lang="en-US" altLang="ko-KR" sz="1500" b="1" dirty="0" smtClean="0"/>
              <a:t>+ </a:t>
            </a:r>
            <a:r>
              <a:rPr lang="ko-KR" altLang="en-US" sz="1500" b="1" dirty="0" smtClean="0"/>
              <a:t>방 정보의 개념으로 방 정보 사이트보다는 화려하나 기존 인테리어 사이트보다는 덜 화려하게 만든다</a:t>
            </a:r>
            <a:r>
              <a:rPr lang="en-US" altLang="ko-KR" sz="1500" b="1" dirty="0"/>
              <a:t> </a:t>
            </a:r>
            <a:r>
              <a:rPr lang="en-US" altLang="ko-KR" sz="1500" b="1" dirty="0" smtClean="0"/>
              <a:t>                   (</a:t>
            </a:r>
            <a:r>
              <a:rPr lang="ko-KR" altLang="en-US" sz="1500" b="1" dirty="0" smtClean="0"/>
              <a:t>시간과 비용 고려</a:t>
            </a:r>
            <a:r>
              <a:rPr lang="en-US" altLang="ko-KR" sz="1500" b="1" dirty="0" smtClean="0"/>
              <a:t>)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u="sng" dirty="0" smtClean="0">
                <a:solidFill>
                  <a:schemeClr val="accent6">
                    <a:lumMod val="75000"/>
                  </a:schemeClr>
                </a:solidFill>
              </a:rPr>
              <a:t>Mainpage</a:t>
            </a:r>
            <a:r>
              <a:rPr lang="ko-KR" altLang="en-US" sz="1500" b="1" u="sng" dirty="0" smtClean="0">
                <a:solidFill>
                  <a:schemeClr val="accent6">
                    <a:lumMod val="75000"/>
                  </a:schemeClr>
                </a:solidFill>
              </a:rPr>
              <a:t>를 제외한 모든 페이지 여백과 색 통일 개발 도중 서로 확인하며 개발</a:t>
            </a:r>
            <a:endParaRPr lang="en-US" altLang="ko-KR" sz="1500" b="1" u="sng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0" y="3463953"/>
            <a:ext cx="7837714" cy="33324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04" y="3192086"/>
            <a:ext cx="4204996" cy="32926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004" y="79664"/>
            <a:ext cx="4212431" cy="27466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– </a:t>
            </a:r>
            <a:r>
              <a:rPr lang="ko-KR" altLang="en-US" b="1" dirty="0" smtClean="0"/>
              <a:t>개발 참고사항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7369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0,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0,80"/>
  <p:tag name="SMARTOPTIONSCODE" val="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/bov8xev8qb4AbD/jZNltsibFX2Thq/8xskv/o2TlJ7VelIW03RaZk0jbb5cMeXTR8GfT7Imlzf0RTx3795NHzfrBbW7Pgo/fjPP00X2rlisF+lyvZjkdVqdp8fTaVXPCF7amAnuQLvbB7eqi8uszdMpNW9T4rD0i+zda30//Szd3eGhfm2kpvOszqZEwSY9r+q0pUYt8Qz1lGbLPsofiDHY8Xm+vGjnhPq9EHXzHrPAt7PlrMzr79bZakWIAqWTeba8yGf+1wRkuS7LEIzMaXWZ13Uxy9NJVZXp2bJot878KX1W1Yu06XwwSs+OV6uU+rzjAHpTjmdCvDBmeP238WKADB7h5C1LytfzbJU3adb5m4aSXzmCy6dbBHH8OodCyGfykfTi4RfBEU9xnm51+hifNRZ+B8AAEDw0zcezGbhjgTll6Y637BJkTO89zyZ5ufWR4dhHH4FAsZfPwBvHdZ7xZPMvn0UhmnZbH300Svd2doYAGjDj7xYz5jdqe1NTwKaWXbq9qV63Nc3iVn92zQMqtW02nac5GDSdC4cO9zfAzsQDEQHYMoP+/d+4V28cuNc2/eSzoV7H/h+D46vzdl0v07Ze55Fuf0n/o7w0OtN/BnhMoZ9n9NLN4L0/f8km0b+siln6tGhWVZNvDUs0JGVoRn5X0TA3i9sQcW33kWHdqNX8xsFI8bAiioEPaaJalWkR46Ktip0MUvDLWV6PhPuO64smzYdJ1tbXN1Lkh6H3BrrG8/76zzzdt75azYiCz+pqAbJtbW1ZVXVHiHaHJS02w8OMi2eataQvtk7fTXNWcWn+7mZGA2WeVxcXENy6ruqtj55lRUkS3lbpmjH1rTZGMCY9SZD7/OT96v7Y4EG8LharsjgvZBZz8pmoT+6igStB/sJHtuuP3sdTYP+ryyiP0jPh7mxSepqkQxIDwxjuuPDYVs+Lpn2sxkj6OTKujfzp3G/lzMgbPWE24Pn7dJUt81J+3YhMAJQo2haXefhZxL3BMzBF5is4J0VWkhdMUHkMj5ucqFzn55+5CZIuPrp7RC5a02ZL8pLPicXZA2xW+RTzPOsDl+n2JtciFJlgPKqUuwLOP15BAwlI/jXqf+GJKdx50YxlwunfqN0CISC2rq8t11dEHt6Lyp/nbZNezXOiV83IODrW+arOGwQyRP9LmonZgGDYbjbTTlxYp7tupM1F3qa/2BjVGGOpWTuMKKj3JwKFDQ1+gnOm67qmgZfX9JFo77vSfySAsPCHRh+Vk+P+cD6YHj064KEx9T/cYGxootck8VGHwX/aeV1didGrL9YLotYLesEaga2PGNBHw66m6+x3havaG81A3wOo4+mZc//Z8B4e2AUi73SeX9akNOuqzdhd3/xWBO3xiYDgv8avFE66/Vn6cOd8wNU1D5NjAMAnBsCN43hZNQW/ojaN3DFjUr3UAhijJdfmhhGel1XWptcEkzTUjQNAmEwsEWHuM/Iw3iEUilupMX//5blwxFBIYB6E+Fvoy4dmetg5jHz8eLDjk4pSUJFXPvlkA/PjuYGh8IQiH2AwTIrv9VD5/o2zjqc/8ze/AxnsE+so3blh7HhuMX48wkCU+msRCTMjbYdDH/tkoiB1dcPsm2czEAgM9/q1oAUy+J7QetYn9tBsffV1ZRKP9xYj+VrfDMZhPxQfcOidgAVCSt4kiRtRUWX6Aaj403AbVOL8/PizTUrpm2P1GOnHx8vpvKrBQp+JYy0fjI8nTVWu21ieIPZsgP2kalvyeEPwL6rlbUHHpumbQnsD7A9BO+LndJ944qb7/GzM7C3HgOd9Z/Wbo/4Hof2+s/oeaN9KeXbFvIG/Kp7DzS/fcspd+DsWWt1kbjY1+HZeXMzbWwwfjzpbHQQ+8T+4NbwftqAo7j8UWv2SmxpsBnEjp8VTGcxmG7DbQHFNlJ18+cWGXJn/3ED0W+TQwqiVHWcbf8cTav4zMJbIxzcF4N2cdsMLEalbkQibRwYuDZ+si5JSlWkzMY6E//HAwgbUxddaMyJy5VgL6WZ/A4btOvaFXWWUD5xn//4RLSu6yVjXGm/2y6ktZZ4om/u8WOZ9agRto0r09nE4nhv402Kz9dG7dHDFDM9GWVReUVx1bStUIPhwA3hvqGg5ft2S99l8t2jnhNlHsWy8//jDoFGw737aTKnjtMyzGXB7txF/+76HwxA14rLV/1CzQAQ7WNXb+J4K4dB6Ep7IjJ7QIOv3A95ZatAJxDrRzd1J4+99Py2JhaFwW54xyti3WxB4+/0vTj/6fevfd0lKjH7yv8uP0l8yUo3AL+iSK7s2cdVAU/msoPxIqCcjKoSSDYFsmGzD9m5kIm1+opB8REH5hy+ydj7+olhu8bhUpEf08TuF2BBrFdGsw4CYgasZ2PeK73dZOv2FvzD9XeNfDjP8BnGOjr3YIHIT0pxvP5DHsRhtEp3WhFGGus5/0bqou2l9PLJa1kP18aDiFDGKsgav3bkw9XSJBZwZDXtoeTeafhygqQ3/72azmRlbE2/7DXMTng0zrcIKuNSdYaEohcwDqhc963Gb4NrrZfwqX5B7sLUzSndpJbIuFsy10RVn88B1tWJwWy43z1DfNw6V37Am2ZEcuk4+fo+eX68nQnF0HoW1EZ9Njkh01c5/ZN5uSI1+gPnvYDPQjXDXrQGxrVfqvb/riufmgKeL+fFspoTmyb+ZRb6eNEQyVF2yDWvUQT0jvE2abrZezjKXNB/QNldzCiE6nmGXJ5jtb1RA7697BNXnWdMacr+fm9T96LxYZmV5e608qPLbOhrzfeCy4+uq5rXVktbm0+rcrNdQAJE1U/IXoYcp7KBwZ3KNZcmiTh9PjyiAfnx3eiSB6HstYetCZIMVJfXUgMKT65/Ma/okK59XU15s2npOGD3muT9SrG7huGloRBC3KFWeX1Bfsj4uX+2OJCckf+3d3s8xri4DQf6AmHCxyur8TSUL4Xv4MMYpv+RGr/WGGfroZVY3efMRLwpfkHAuqXVO68N1fv7ZRzwcXoX/6O4Rm2mdwXaetW75HC/3Qa9grDDrAP0119V1Qnkmz5ZFC4/bIbXlfhXE+NebJ9I5/P3v3sfHCZioa5nIk/e+H5RzH4afdRyCEYfC8Z+lwPjN9YpXuL8opnXVVOft+Mvz82JKK68U74+/aCoGiFbjRVN9XlfrFfxpD4JoQQKx2/nCLtd+htVS+nJY2bGywZtftUXZjD/P2xfZIvfwvAMgHme8vz5l1JVeF/j9rM0XbFMcxp/bz2/wFDwAv6u4Fl/fNdi4Uo/nhvfxBG7xLrvFn3mjNAu7w06w/9yiPzyeAkv9zm72YcwzqaqSEoHLV6Qhs0YWv4YNTOy5kXbmueWY8FgBeU/ZOF638sFGTo890pt9/8Zug5boWpQbqRXi4vLr9v/trIE7+awmydvYPcUjFF603PMbmquv2d8L7ecj9W+GZDr2vMd04gmdZvJgZYJvs4rqP31WHQp/h55bLEGYx8ZzX4cXn9V5Tjph8aFTo2vOP4tTExiy/69NjVuFArVgBr4mwd9vdv+/rmkse70E/X4WmcufH+n7PRgCzw+NrW7ZbDCIiz3vQSwwc2es7zEreL6g4GCelWMFQVHJl5OfJj55P3G+BRluaHLD17ci4C0INzhc5wfdNOYNmG5cAmKvqWh+MiuLDeG4eQbU1M/8TMcoihdPzmyokD8w7eXQvEluvnaO6gYMNLVgU+bMjg2SCLTkU/BHW+cUKtI68QprxZOqbavFDcw/kCkIKHrT9A/ACMi/ObmGh4b3RfaW3PB17ZYFMlrEUThmvJQhsAOmLA6lVVZZUTc3CEsk2R7hmtvEFbcQKWFQH3434Xe7yEJe9emYdrj6phy+ebqrwkitpGHszR/9zM/cDAtPD9Yn4UffzouLeUtE7vXwSfiRNLyFhr4F2fHcXkz9Z9Oylv98fY29UQ9yblkQ/zoKSoD8cFl8KJEMtxcZnCDdHaoT4tlRj4tHKSVO7tzC0NyoRG618Os/RLg8m87TrTBFH+AMMwhVMzDsD6cnWICT78eTDrnQ9dhHLSJvkUYqgdue58j5VOKK++ffnLwFqyFKuY6uA263kC0835wcbm7QW1A2mN+YAbMQbq1nbpT83/Vm0cfj8rexb2+3ckKWGYx+8uUXp++m+YpNbHT9amD2kdx8Xl1c5PX4tK6reuujZ1mBtRRyNwrKVBc0jh/kqU1uKlmLJS1OLKd5yu5Jk0Nq6CUx6OOPRsBh0IwNj/sD12mOVytajcFKDRSW8ThoJB+eug+5yltn1GX4lrJTN2fsu0a7v2CHdPQA2+jyiq4V99tsUHZv8sWqxDCGF3c3o7Wd7sbcm954XEedZVXFCkn4jR0d0cJ+fPjf9ID24n7W+yycEN88Xa9K8pFb5+CyDMTbMy66zuNhJ590RmJGGNoA292g2hjMOm9Q/91p9NdOjgb5Ec8NNqWbRO8YlVsk07ntJsebcf1elDv958Zk/C2sI033SxOXbZhl/wlHXLoF87hhfQ/2vXHEeHwgtPR/Tvqlj0TIYWh1C8hgmchwolJ/C+OLJ0AWHtFnHU+HXCTvA3GHboHq5hDdfyIY3EAtweqGRhbTm7EgFvtqNWODQ8aofZU3sL5N3rZkZJqb3/fe4r5f65vB0OyHsjQ79E6gEm6TJIv1MT5eTudVLcTkb+SD8QuK9T8M5hPOhnTAkrNdles2vy21T+Zu2Z2N+M1vddaDCSssTQXUGok/cFsknBEJMiM3v+s0YBB+bTYoum4ivHmzQfGfG7UonltoUjyc1u0ifSuj4z+37AwP97Ip93JLU+I/tyKIed4DVzzv61zdkmLmeU9s8BCrvqraHp+mJdmM94cWZI0YLgzr9mfpw53z95gCPDeGh93HN+XvKXP+Ewxh0L4GAndL++o/vYxbKNlihN4PJJ6+/Q4xBdjtWxjA26k5//lQK+c/N1m8s+l7Wj2f2rfRif4z1OeHWkH/uaGPD7eK/oOgembiekTS2rv5ZGod0/eDG7qNgZYz8+N/1jGu/hRJmvHr0VCAd3KdwXfvC3g41jFJpfeDpzF/gNN7oHSLJUvz3Grx0X/e0350VnE/wHDhGVzi/LrSe0tK3aLZLZrcmta3pPGtqMHezW1IcnMqdtPXtxrbLcb14fwyvOr/HnHN5gWg9/h4I1020ONWo9g4tz/3ieSMTEg0J2tTsi5l3IUbde3CVOjG5jekjF/li+oSpo2wgatjMZR19w/OG19WtKQgnTx3ntTWN5EqjqdKB6YnNEc/lERUPEX0u25ckNkgCBtDrRsUyjecrTruv/UBBBxIRPvPDU74U9INt4jgb/D3bwllaDjC5H0yvz9WT4tmVTWbMdmgl2+tycxzA/Ns0mw1D3qD9riFhjOPN6QbPv7AZTKKevJWVN7jJqdgvs7PP3Nq7ksmWfPR3SO7zPd1FZ+u9N2o7GjBPt0qSBqKYTlyCueQmh3ROhn93N6+vQocks/i+zdy3GaeP263ilusZuKJL64PLulBb7mU9wbdOTDkQefBAR0astetRbDb5gP58HVB+azivCAaZNNp3jTGLWiEMNV5mi19+2vm4T3YkZgqr8nzSqckn03HDD5Kz2Tms0nZyfxECGo4+4yWmaEUhuliF42ZfD7z3PadTpbyhne8NWjID/81Pl2s2usoV22YFvP1mV36N6vpnqYIiOirCav24kCbVT7FdJt8QmcaTbOhqcSzWk8oXd1JDvTJPIqQcWQn7vby086LZixTTf8OSAo36kyy/+em1zZkowedAp3mzjLE55FliFv707fgiM+NyaipAwo3SrtoMs9a+nBVk1VZapu4nNqebjHBDNqf5lvP2UXepr84ljg5HDClH0aOMBPOxCiadEZqpcyuidVrrP2RBNGcGe2mPgLm8UMp5DtwX49CAct94xQiu259DeZbRxjY/G+EV1T7gfu/HgmAWHToeAj9+BcbvEaY7cusXLPF5pXA4bY3OJ8q7AztBke6oxDMuqQvRG5dcgjIezmhg1PCzp91qm49K+ybsqeSkveeVuyrNPG23fj46weWt8qwbKLZ7Qw8nijN8HQXQ38WRnPbzOjtXA88t4pMOr/Sj1/y/wCow/083mwAAA=="/>
  <p:tag name="SMARTOPTIONSCODESIGNATURE" val="dMpNnHgSrqVjgpdK59hjhOXer0+MiB5s7T3MWaysLkjhgt0ooIww60rK/7pKji/1tU2UTbTmB4hhQ5vx+Q6aMxt45CC4lVna/1o1SAUBJpuh3v0iFGjJlEujioeuEFqHL0HcxZTDl43oJWwyybiE3cTjButBk0AXjt5eHfjxWvk+FWl+14M/gjKp/7N3BuliqQ8kIvD3LfpqRUKYanuwd5ISeHkoy+t3o1lUqpV+yby6MnIy2m5zr6AQxu0oY0Bd51XcMC6DvT9FfEdIOAXldpvcZZsFCkha3dxvmQCy7MNfZ881DAdztCCZJ1+9KkVsfkW0ASlzIZWl3eab5aeI8w=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21680</TotalTime>
  <Words>3328</Words>
  <Application>Microsoft Office PowerPoint</Application>
  <PresentationFormat>와이드스크린</PresentationFormat>
  <Paragraphs>871</Paragraphs>
  <Slides>38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Nanum Gothic</vt:lpstr>
      <vt:lpstr>맑은 고딕</vt:lpstr>
      <vt:lpstr>Arial</vt:lpstr>
      <vt:lpstr>Segoe UI</vt:lpstr>
      <vt:lpstr>Office 테마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younghyeon Jo</dc:creator>
  <cp:lastModifiedBy>Seonho Kim</cp:lastModifiedBy>
  <cp:revision>216</cp:revision>
  <cp:lastPrinted>2016-12-30T17:01:41Z</cp:lastPrinted>
  <dcterms:created xsi:type="dcterms:W3CDTF">2016-12-20T07:51:24Z</dcterms:created>
  <dcterms:modified xsi:type="dcterms:W3CDTF">2017-03-09T20:06:19Z</dcterms:modified>
</cp:coreProperties>
</file>